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_rels/presentation.xml.rels" ContentType="application/vnd.openxmlformats-package.relationships+xml"/>
  <Override PartName="/ppt/theme/theme1.xml" ContentType="application/vnd.openxmlformats-officedocument.theme+xml"/>
  <Override PartName="/ppt/presProps.xml" ContentType="application/vnd.openxmlformats-officedocument.presentationml.pres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10.png" ContentType="image/png"/>
  <Override PartName="/ppt/media/image5.png" ContentType="image/png"/>
  <Override PartName="/ppt/media/image11.png" ContentType="image/png"/>
  <Override PartName="/ppt/media/image6.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media/image14.png" ContentType="image/png"/>
  <Override PartName="/ppt/media/image15.png" ContentType="image/png"/>
  <Override PartName="/ppt/media/image16.png" ContentType="image/png"/>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10077450" cy="5668963"/>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27500476-DA36-4E55-9A9F-F661B10A1883}" type="slidenum">
              <a:t>&lt;#&gt;</a:t>
            </a:fld>
          </a:p>
        </p:txBody>
      </p:sp>
      <p:sp>
        <p:nvSpPr>
          <p:cNvPr id="4" name="PlaceHolder 3"/>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503640" y="1326240"/>
            <a:ext cx="90687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503640" y="3043800"/>
            <a:ext cx="90687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F86DD1B1-93BC-46B6-A1C9-07B769D9AFDE}"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 name="PlaceHolder 2"/>
          <p:cNvSpPr>
            <a:spLocks noGrp="1"/>
          </p:cNvSpPr>
          <p:nvPr>
            <p:ph/>
          </p:nvPr>
        </p:nvSpPr>
        <p:spPr>
          <a:xfrm>
            <a:off x="50364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1" name="PlaceHolder 3"/>
          <p:cNvSpPr>
            <a:spLocks noGrp="1"/>
          </p:cNvSpPr>
          <p:nvPr>
            <p:ph/>
          </p:nvPr>
        </p:nvSpPr>
        <p:spPr>
          <a:xfrm>
            <a:off x="515088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2" name="PlaceHolder 4"/>
          <p:cNvSpPr>
            <a:spLocks noGrp="1"/>
          </p:cNvSpPr>
          <p:nvPr>
            <p:ph/>
          </p:nvPr>
        </p:nvSpPr>
        <p:spPr>
          <a:xfrm>
            <a:off x="503640" y="304380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3" name="PlaceHolder 5"/>
          <p:cNvSpPr>
            <a:spLocks noGrp="1"/>
          </p:cNvSpPr>
          <p:nvPr>
            <p:ph/>
          </p:nvPr>
        </p:nvSpPr>
        <p:spPr>
          <a:xfrm>
            <a:off x="5150880" y="304380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4A4D031D-CB11-4974-B342-E3865A94520E}" type="slidenum">
              <a:t>&lt;#&gt;</a:t>
            </a:fld>
          </a:p>
        </p:txBody>
      </p:sp>
      <p:sp>
        <p:nvSpPr>
          <p:cNvPr id="9" name="PlaceHolder 8"/>
          <p:cNvSpPr>
            <a:spLocks noGrp="1"/>
          </p:cNvSpPr>
          <p:nvPr>
            <p:ph type="dt" idx="1"/>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503640" y="132624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3570120" y="132624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6636240" y="132624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503640" y="304380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39" name="PlaceHolder 6"/>
          <p:cNvSpPr>
            <a:spLocks noGrp="1"/>
          </p:cNvSpPr>
          <p:nvPr>
            <p:ph/>
          </p:nvPr>
        </p:nvSpPr>
        <p:spPr>
          <a:xfrm>
            <a:off x="3570120" y="304380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40" name="PlaceHolder 7"/>
          <p:cNvSpPr>
            <a:spLocks noGrp="1"/>
          </p:cNvSpPr>
          <p:nvPr>
            <p:ph/>
          </p:nvPr>
        </p:nvSpPr>
        <p:spPr>
          <a:xfrm>
            <a:off x="6636240" y="3043800"/>
            <a:ext cx="29199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5379F6C7-F732-418D-A1A4-5E111D11D0C0}" type="slidenum">
              <a:t>&lt;#&gt;</a:t>
            </a:fld>
          </a:p>
        </p:txBody>
      </p:sp>
      <p:sp>
        <p:nvSpPr>
          <p:cNvPr id="11" name="PlaceHolder 10"/>
          <p:cNvSpPr>
            <a:spLocks noGrp="1"/>
          </p:cNvSpPr>
          <p:nvPr>
            <p:ph type="dt" idx="1"/>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 name="PlaceHolder 2"/>
          <p:cNvSpPr>
            <a:spLocks noGrp="1"/>
          </p:cNvSpPr>
          <p:nvPr>
            <p:ph type="subTitle"/>
          </p:nvPr>
        </p:nvSpPr>
        <p:spPr>
          <a:xfrm>
            <a:off x="503640" y="1326240"/>
            <a:ext cx="9068760" cy="328788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E958EDA8-FAC1-400C-9AA2-52082686C00E}"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 name="PlaceHolder 2"/>
          <p:cNvSpPr>
            <a:spLocks noGrp="1"/>
          </p:cNvSpPr>
          <p:nvPr>
            <p:ph/>
          </p:nvPr>
        </p:nvSpPr>
        <p:spPr>
          <a:xfrm>
            <a:off x="503640" y="1326240"/>
            <a:ext cx="9068760" cy="328788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90599587-296B-4CB3-B2F4-9D5E906AC4DF}"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 name="PlaceHolder 2"/>
          <p:cNvSpPr>
            <a:spLocks noGrp="1"/>
          </p:cNvSpPr>
          <p:nvPr>
            <p:ph/>
          </p:nvPr>
        </p:nvSpPr>
        <p:spPr>
          <a:xfrm>
            <a:off x="503640" y="1326240"/>
            <a:ext cx="4425480" cy="328788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11" name="PlaceHolder 3"/>
          <p:cNvSpPr>
            <a:spLocks noGrp="1"/>
          </p:cNvSpPr>
          <p:nvPr>
            <p:ph/>
          </p:nvPr>
        </p:nvSpPr>
        <p:spPr>
          <a:xfrm>
            <a:off x="5150880" y="1326240"/>
            <a:ext cx="4425480" cy="328788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3E2B8F62-8897-4B75-A963-97A970CE8B82}"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C6EDE5A2-74FA-424D-A4F4-699BF7A1FE19}"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3640" y="225720"/>
            <a:ext cx="9068760" cy="438840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87E9D02E-AFEB-4C26-B4C1-38378900C557}"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50364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5150880" y="1326240"/>
            <a:ext cx="4425480" cy="328788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17" name="PlaceHolder 4"/>
          <p:cNvSpPr>
            <a:spLocks noGrp="1"/>
          </p:cNvSpPr>
          <p:nvPr>
            <p:ph/>
          </p:nvPr>
        </p:nvSpPr>
        <p:spPr>
          <a:xfrm>
            <a:off x="503640" y="304380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5C871B8C-BC1F-4E3B-ADF0-7CF459A9D8B2}"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 name="PlaceHolder 2"/>
          <p:cNvSpPr>
            <a:spLocks noGrp="1"/>
          </p:cNvSpPr>
          <p:nvPr>
            <p:ph/>
          </p:nvPr>
        </p:nvSpPr>
        <p:spPr>
          <a:xfrm>
            <a:off x="503640" y="1326240"/>
            <a:ext cx="4425480" cy="328788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20" name="PlaceHolder 3"/>
          <p:cNvSpPr>
            <a:spLocks noGrp="1"/>
          </p:cNvSpPr>
          <p:nvPr>
            <p:ph/>
          </p:nvPr>
        </p:nvSpPr>
        <p:spPr>
          <a:xfrm>
            <a:off x="515088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21" name="PlaceHolder 4"/>
          <p:cNvSpPr>
            <a:spLocks noGrp="1"/>
          </p:cNvSpPr>
          <p:nvPr>
            <p:ph/>
          </p:nvPr>
        </p:nvSpPr>
        <p:spPr>
          <a:xfrm>
            <a:off x="5150880" y="304380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3EFEB0CD-9D9C-42A6-B8CD-F748EB74B854}"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 name="PlaceHolder 2"/>
          <p:cNvSpPr>
            <a:spLocks noGrp="1"/>
          </p:cNvSpPr>
          <p:nvPr>
            <p:ph/>
          </p:nvPr>
        </p:nvSpPr>
        <p:spPr>
          <a:xfrm>
            <a:off x="50364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24" name="PlaceHolder 3"/>
          <p:cNvSpPr>
            <a:spLocks noGrp="1"/>
          </p:cNvSpPr>
          <p:nvPr>
            <p:ph/>
          </p:nvPr>
        </p:nvSpPr>
        <p:spPr>
          <a:xfrm>
            <a:off x="5150880" y="1326240"/>
            <a:ext cx="442548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25" name="PlaceHolder 4"/>
          <p:cNvSpPr>
            <a:spLocks noGrp="1"/>
          </p:cNvSpPr>
          <p:nvPr>
            <p:ph/>
          </p:nvPr>
        </p:nvSpPr>
        <p:spPr>
          <a:xfrm>
            <a:off x="503640" y="3043800"/>
            <a:ext cx="9068760" cy="1568160"/>
          </a:xfrm>
          <a:prstGeom prst="rect">
            <a:avLst/>
          </a:prstGeom>
          <a:noFill/>
          <a:ln w="0">
            <a:noFill/>
          </a:ln>
        </p:spPr>
        <p:txBody>
          <a:bodyPr lIns="0" rIns="0" tIns="0" bIns="0" anchor="t">
            <a:normAutofit/>
          </a:bodyPr>
          <a:p>
            <a:pPr indent="0">
              <a:spcBef>
                <a:spcPts val="1414"/>
              </a:spcBef>
              <a:buNone/>
            </a:pPr>
            <a:endParaRPr b="0" lang="en-US" sz="3200" spc="-1" strike="noStrike">
              <a:solidFill>
                <a:srgbClr val="000000"/>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21B3DF7A-9BE5-4177-BFF7-C1786B58ED73}" type="slidenum">
              <a:t>&lt;#&gt;</a:t>
            </a:fld>
          </a:p>
        </p:txBody>
      </p:sp>
      <p:sp>
        <p:nvSpPr>
          <p:cNvPr id="8" name="PlaceHolder 7"/>
          <p:cNvSpPr>
            <a:spLocks noGrp="1"/>
          </p:cNvSpPr>
          <p:nvPr>
            <p:ph type="dt" idx="1"/>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3640" y="225720"/>
            <a:ext cx="9068760" cy="946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 name="PlaceHolder 2"/>
          <p:cNvSpPr>
            <a:spLocks noGrp="1"/>
          </p:cNvSpPr>
          <p:nvPr>
            <p:ph type="body"/>
          </p:nvPr>
        </p:nvSpPr>
        <p:spPr>
          <a:xfrm>
            <a:off x="503640" y="1326240"/>
            <a:ext cx="9068760" cy="3287880"/>
          </a:xfrm>
          <a:prstGeom prst="rect">
            <a:avLst/>
          </a:prstGeom>
          <a:noFill/>
          <a:ln w="0">
            <a:noFill/>
          </a:ln>
        </p:spPr>
        <p:txBody>
          <a:bodyPr lIns="0" rIns="0" tIns="0" bIns="0" anchor="t">
            <a:normAutofit/>
          </a:bodyPr>
          <a:p>
            <a:pPr marL="432000" indent="-324000">
              <a:spcBef>
                <a:spcPts val="1414"/>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1"/>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48"/>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4"/>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1"/>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1"/>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1"/>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
        <p:nvSpPr>
          <p:cNvPr id="2" name="PlaceHolder 3"/>
          <p:cNvSpPr>
            <a:spLocks noGrp="1"/>
          </p:cNvSpPr>
          <p:nvPr>
            <p:ph type="dt" idx="1"/>
          </p:nvPr>
        </p:nvSpPr>
        <p:spPr>
          <a:xfrm>
            <a:off x="503640" y="5164560"/>
            <a:ext cx="2347560" cy="390600"/>
          </a:xfrm>
          <a:prstGeom prst="rect">
            <a:avLst/>
          </a:prstGeom>
          <a:noFill/>
          <a:ln w="0">
            <a:noFill/>
          </a:ln>
        </p:spPr>
        <p:txBody>
          <a:bodyPr lIns="0" rIns="0" tIns="0" bIns="0" anchor="t">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3" name="PlaceHolder 4"/>
          <p:cNvSpPr>
            <a:spLocks noGrp="1"/>
          </p:cNvSpPr>
          <p:nvPr>
            <p:ph type="ftr" idx="2"/>
          </p:nvPr>
        </p:nvSpPr>
        <p:spPr>
          <a:xfrm>
            <a:off x="3445920" y="5164560"/>
            <a:ext cx="3193920" cy="390600"/>
          </a:xfrm>
          <a:prstGeom prst="rect">
            <a:avLst/>
          </a:prstGeom>
          <a:noFill/>
          <a:ln w="0">
            <a:noFill/>
          </a:ln>
        </p:spPr>
        <p:txBody>
          <a:bodyPr lIns="0" rIns="0" tIns="0" bIns="0" anchor="t">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 name="PlaceHolder 5"/>
          <p:cNvSpPr>
            <a:spLocks noGrp="1"/>
          </p:cNvSpPr>
          <p:nvPr>
            <p:ph type="sldNum" idx="3"/>
          </p:nvPr>
        </p:nvSpPr>
        <p:spPr>
          <a:xfrm>
            <a:off x="7224840" y="5164560"/>
            <a:ext cx="2347560" cy="39060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fld id="{297C2918-D644-441E-A77B-C104A74579E0}"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1" name="" descr=""/>
          <p:cNvPicPr/>
          <p:nvPr/>
        </p:nvPicPr>
        <p:blipFill>
          <a:blip r:embed="rId1">
            <a:alphaModFix amt="30000"/>
          </a:blip>
          <a:stretch/>
        </p:blipFill>
        <p:spPr>
          <a:xfrm>
            <a:off x="0" y="0"/>
            <a:ext cx="10076760" cy="5668920"/>
          </a:xfrm>
          <a:prstGeom prst="rect">
            <a:avLst/>
          </a:prstGeom>
          <a:ln w="0">
            <a:noFill/>
          </a:ln>
        </p:spPr>
      </p:pic>
      <p:sp>
        <p:nvSpPr>
          <p:cNvPr id="42" name="PlaceHolder 1"/>
          <p:cNvSpPr>
            <a:spLocks noGrp="1"/>
          </p:cNvSpPr>
          <p:nvPr>
            <p:ph type="title"/>
          </p:nvPr>
        </p:nvSpPr>
        <p:spPr>
          <a:xfrm>
            <a:off x="529200" y="2349000"/>
            <a:ext cx="9068760" cy="946440"/>
          </a:xfrm>
          <a:prstGeom prst="rect">
            <a:avLst/>
          </a:prstGeom>
          <a:noFill/>
          <a:ln w="0">
            <a:noFill/>
          </a:ln>
        </p:spPr>
        <p:txBody>
          <a:bodyPr lIns="0" rIns="0" tIns="0" bIns="0" anchor="ctr">
            <a:noAutofit/>
          </a:bodyPr>
          <a:p>
            <a:pPr indent="0" algn="ctr">
              <a:buNone/>
            </a:pPr>
            <a:r>
              <a:rPr b="0" lang="en-US" sz="6000" spc="-1" strike="noStrike">
                <a:solidFill>
                  <a:srgbClr val="ffffff"/>
                </a:solidFill>
                <a:latin typeface="Arial"/>
              </a:rPr>
              <a:t>cordillera</a:t>
            </a:r>
            <a:endParaRPr b="0" lang="en-US" sz="6000" spc="-1" strike="noStrike">
              <a:solidFill>
                <a:srgbClr val="ffffff"/>
              </a:solidFill>
              <a:latin typeface="Arial"/>
            </a:endParaRPr>
          </a:p>
        </p:txBody>
      </p:sp>
      <p:sp>
        <p:nvSpPr>
          <p:cNvPr id="43" name="PlaceHolder 2"/>
          <p:cNvSpPr>
            <a:spLocks noGrp="1"/>
          </p:cNvSpPr>
          <p:nvPr>
            <p:ph type="subTitle"/>
          </p:nvPr>
        </p:nvSpPr>
        <p:spPr>
          <a:xfrm>
            <a:off x="529200" y="3192840"/>
            <a:ext cx="9068760" cy="595440"/>
          </a:xfrm>
          <a:prstGeom prst="rect">
            <a:avLst/>
          </a:prstGeom>
          <a:noFill/>
          <a:ln w="0">
            <a:noFill/>
          </a:ln>
        </p:spPr>
        <p:txBody>
          <a:bodyPr lIns="0" rIns="0" tIns="0" bIns="0" anchor="ctr">
            <a:noAutofit/>
          </a:bodyPr>
          <a:p>
            <a:pPr indent="0" algn="ctr">
              <a:buNone/>
            </a:pPr>
            <a:r>
              <a:rPr b="0" lang="en-US" sz="2600" spc="-1" strike="noStrike">
                <a:solidFill>
                  <a:srgbClr val="ffffff"/>
                </a:solidFill>
                <a:latin typeface="Arial"/>
              </a:rPr>
              <a:t>a development pipeline for exceptional men</a:t>
            </a:r>
            <a:endParaRPr b="0" lang="en-US" sz="2600" spc="-1" strike="noStrike">
              <a:solidFill>
                <a:srgbClr val="ffffff"/>
              </a:solidFill>
              <a:latin typeface="Arial"/>
            </a:endParaRPr>
          </a:p>
        </p:txBody>
      </p:sp>
      <p:sp>
        <p:nvSpPr>
          <p:cNvPr id="44" name=""/>
          <p:cNvSpPr txBox="1"/>
          <p:nvPr/>
        </p:nvSpPr>
        <p:spPr>
          <a:xfrm>
            <a:off x="529560" y="4956840"/>
            <a:ext cx="9068760" cy="595440"/>
          </a:xfrm>
          <a:prstGeom prst="rect">
            <a:avLst/>
          </a:prstGeom>
          <a:noFill/>
          <a:ln w="0">
            <a:noFill/>
          </a:ln>
        </p:spPr>
        <p:txBody>
          <a:bodyPr lIns="0" rIns="0" tIns="0" bIns="0" anchor="ctr">
            <a:noAutofit/>
          </a:bodyPr>
          <a:p>
            <a:pPr algn="ctr"/>
            <a:r>
              <a:rPr b="0" lang="en-US" sz="2000" spc="-1" strike="noStrike">
                <a:solidFill>
                  <a:srgbClr val="ffffff"/>
                </a:solidFill>
                <a:latin typeface="Arial"/>
              </a:rPr>
              <a:t>August Larson    |    Donny.io    |    Marcus Zuech</a:t>
            </a:r>
            <a:endParaRPr b="0" lang="en-US" sz="20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464f4f"/>
            </a:gs>
          </a:gsLst>
          <a:lin ang="5400000"/>
        </a:gradFill>
      </p:bgPr>
    </p:bg>
    <p:spTree>
      <p:nvGrpSpPr>
        <p:cNvPr id="1" name=""/>
        <p:cNvGrpSpPr/>
        <p:nvPr/>
      </p:nvGrpSpPr>
      <p:grpSpPr>
        <a:xfrm>
          <a:off x="0" y="0"/>
          <a:ext cx="0" cy="0"/>
          <a:chOff x="0" y="0"/>
          <a:chExt cx="0" cy="0"/>
        </a:xfrm>
      </p:grpSpPr>
      <p:sp>
        <p:nvSpPr>
          <p:cNvPr id="76" name=""/>
          <p:cNvSpPr txBox="1"/>
          <p:nvPr/>
        </p:nvSpPr>
        <p:spPr>
          <a:xfrm>
            <a:off x="505800" y="424080"/>
            <a:ext cx="2923200" cy="572040"/>
          </a:xfrm>
          <a:prstGeom prst="rect">
            <a:avLst/>
          </a:prstGeom>
          <a:noFill/>
          <a:ln w="0">
            <a:noFill/>
          </a:ln>
        </p:spPr>
        <p:txBody>
          <a:bodyPr lIns="90000" rIns="90000" tIns="45000" bIns="45000" anchor="t">
            <a:noAutofit/>
          </a:bodyPr>
          <a:p>
            <a:r>
              <a:rPr b="0" lang="en-US" sz="1800" spc="-1" strike="noStrike">
                <a:solidFill>
                  <a:srgbClr val="000000"/>
                </a:solidFill>
                <a:latin typeface="Arial"/>
              </a:rPr>
              <a:t>Proof-of-Concept Project:</a:t>
            </a:r>
            <a:endParaRPr b="0" lang="en-US" sz="1800" spc="-1" strike="noStrike">
              <a:solidFill>
                <a:srgbClr val="000000"/>
              </a:solidFill>
              <a:latin typeface="Arial"/>
            </a:endParaRPr>
          </a:p>
          <a:p>
            <a:r>
              <a:rPr b="0" i="1" lang="en-US" sz="1600" spc="-1" strike="noStrike">
                <a:solidFill>
                  <a:srgbClr val="000000"/>
                </a:solidFill>
                <a:latin typeface="Arial"/>
              </a:rPr>
              <a:t>(11/20 - 12/4/2023)</a:t>
            </a:r>
            <a:endParaRPr b="0" lang="en-US" sz="1600" spc="-1" strike="noStrike">
              <a:solidFill>
                <a:srgbClr val="000000"/>
              </a:solidFill>
              <a:latin typeface="Arial"/>
            </a:endParaRPr>
          </a:p>
        </p:txBody>
      </p:sp>
      <p:sp>
        <p:nvSpPr>
          <p:cNvPr id="77" name=""/>
          <p:cNvSpPr txBox="1"/>
          <p:nvPr/>
        </p:nvSpPr>
        <p:spPr>
          <a:xfrm>
            <a:off x="1031400" y="109152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Automated &amp; Semi-Automated data generation</a:t>
            </a:r>
            <a:endParaRPr b="1" lang="en-US" sz="2000" spc="-1" strike="noStrike">
              <a:solidFill>
                <a:srgbClr val="000000"/>
              </a:solidFill>
              <a:latin typeface="Arial"/>
            </a:endParaRPr>
          </a:p>
        </p:txBody>
      </p:sp>
      <p:pic>
        <p:nvPicPr>
          <p:cNvPr id="78" name="" descr=""/>
          <p:cNvPicPr/>
          <p:nvPr/>
        </p:nvPicPr>
        <p:blipFill>
          <a:blip r:embed="rId1">
            <a:alphaModFix amt="30000"/>
          </a:blip>
          <a:stretch/>
        </p:blipFill>
        <p:spPr>
          <a:xfrm>
            <a:off x="5859000" y="3174840"/>
            <a:ext cx="3057120" cy="1312560"/>
          </a:xfrm>
          <a:prstGeom prst="rect">
            <a:avLst/>
          </a:prstGeom>
          <a:ln w="0">
            <a:noFill/>
          </a:ln>
        </p:spPr>
      </p:pic>
      <p:sp>
        <p:nvSpPr>
          <p:cNvPr id="79" name=""/>
          <p:cNvSpPr txBox="1"/>
          <p:nvPr/>
        </p:nvSpPr>
        <p:spPr>
          <a:xfrm>
            <a:off x="1031400" y="223452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T-SNE clustering model prototype</a:t>
            </a:r>
            <a:endParaRPr b="1" lang="en-US" sz="2000" spc="-1" strike="noStrike">
              <a:solidFill>
                <a:srgbClr val="000000"/>
              </a:solidFill>
              <a:latin typeface="Arial"/>
            </a:endParaRPr>
          </a:p>
        </p:txBody>
      </p:sp>
      <p:sp>
        <p:nvSpPr>
          <p:cNvPr id="80" name=""/>
          <p:cNvSpPr txBox="1"/>
          <p:nvPr/>
        </p:nvSpPr>
        <p:spPr>
          <a:xfrm>
            <a:off x="1031400" y="338040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Locally deployable Mistral7 based Chat Assistant</a:t>
            </a:r>
            <a:endParaRPr b="1" lang="en-US" sz="2000" spc="-1" strike="noStrike">
              <a:solidFill>
                <a:srgbClr val="000000"/>
              </a:solidFill>
              <a:latin typeface="Arial"/>
            </a:endParaRPr>
          </a:p>
        </p:txBody>
      </p:sp>
      <p:sp>
        <p:nvSpPr>
          <p:cNvPr id="81" name=""/>
          <p:cNvSpPr txBox="1"/>
          <p:nvPr/>
        </p:nvSpPr>
        <p:spPr>
          <a:xfrm>
            <a:off x="1045800" y="455940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Locally deployable Mistral7 RAG SearchBot</a:t>
            </a:r>
            <a:endParaRPr b="1" lang="en-US" sz="2000" spc="-1" strike="noStrike">
              <a:solidFill>
                <a:srgbClr val="000000"/>
              </a:solidFill>
              <a:latin typeface="Arial"/>
            </a:endParaRPr>
          </a:p>
        </p:txBody>
      </p:sp>
      <p:pic>
        <p:nvPicPr>
          <p:cNvPr id="82" name="" descr=""/>
          <p:cNvPicPr/>
          <p:nvPr/>
        </p:nvPicPr>
        <p:blipFill>
          <a:blip r:embed="rId2">
            <a:alphaModFix amt="30000"/>
          </a:blip>
          <a:stretch/>
        </p:blipFill>
        <p:spPr>
          <a:xfrm>
            <a:off x="5859000" y="1058400"/>
            <a:ext cx="1828800" cy="1828800"/>
          </a:xfrm>
          <a:prstGeom prst="rect">
            <a:avLst/>
          </a:prstGeom>
          <a:ln w="0">
            <a:noFill/>
          </a:ln>
        </p:spPr>
      </p:pic>
      <p:sp>
        <p:nvSpPr>
          <p:cNvPr id="83" name=""/>
          <p:cNvSpPr txBox="1"/>
          <p:nvPr/>
        </p:nvSpPr>
        <p:spPr>
          <a:xfrm>
            <a:off x="5241600" y="421200"/>
            <a:ext cx="4251600" cy="316080"/>
          </a:xfrm>
          <a:prstGeom prst="rect">
            <a:avLst/>
          </a:prstGeom>
          <a:noFill/>
          <a:ln w="0">
            <a:noFill/>
          </a:ln>
        </p:spPr>
        <p:txBody>
          <a:bodyPr lIns="90000" rIns="90000" tIns="45000" bIns="45000" anchor="t">
            <a:noAutofit/>
          </a:bodyPr>
          <a:p>
            <a:r>
              <a:rPr b="0" i="1" lang="en-US" sz="1600" spc="-1" strike="noStrike">
                <a:solidFill>
                  <a:srgbClr val="000000"/>
                </a:solidFill>
                <a:latin typeface="Arial"/>
              </a:rPr>
              <a:t>A Partnership of EXIT Group and ShaolinAI</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84" name=""/>
          <p:cNvSpPr txBox="1"/>
          <p:nvPr/>
        </p:nvSpPr>
        <p:spPr>
          <a:xfrm>
            <a:off x="550800" y="45720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Automated &amp; Semi-Automated data generation</a:t>
            </a:r>
            <a:endParaRPr b="1" lang="en-US" sz="2000" spc="-1" strike="noStrike">
              <a:solidFill>
                <a:srgbClr val="000000"/>
              </a:solidFill>
              <a:latin typeface="Arial"/>
            </a:endParaRPr>
          </a:p>
        </p:txBody>
      </p:sp>
      <p:sp>
        <p:nvSpPr>
          <p:cNvPr id="85" name="Content Placeholder 2"/>
          <p:cNvSpPr txBox="1"/>
          <p:nvPr/>
        </p:nvSpPr>
        <p:spPr>
          <a:xfrm>
            <a:off x="986760" y="1443600"/>
            <a:ext cx="3356640" cy="289980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Used Llama 2 chatbot to create fake profiles of potential Exit members that fit into a variety of interest/expertise categories</a:t>
            </a:r>
            <a:endParaRPr b="0" lang="en-US" sz="18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Converted to a CSV file for use in various test projects</a:t>
            </a:r>
            <a:endParaRPr b="0" lang="en-US" sz="18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Alternative Dataset obtained from LinkedIn scraper</a:t>
            </a:r>
            <a:endParaRPr b="0" lang="en-US" sz="1800" spc="-1" strike="noStrike">
              <a:solidFill>
                <a:srgbClr val="000000"/>
              </a:solidFill>
              <a:latin typeface="Arial"/>
            </a:endParaRPr>
          </a:p>
        </p:txBody>
      </p:sp>
      <p:pic>
        <p:nvPicPr>
          <p:cNvPr id="86" name="" descr=""/>
          <p:cNvPicPr/>
          <p:nvPr/>
        </p:nvPicPr>
        <p:blipFill>
          <a:blip r:embed="rId1">
            <a:alphaModFix amt="30000"/>
          </a:blip>
          <a:stretch/>
        </p:blipFill>
        <p:spPr>
          <a:xfrm>
            <a:off x="5088600" y="-1440"/>
            <a:ext cx="4516560" cy="567864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87" name=""/>
          <p:cNvSpPr txBox="1"/>
          <p:nvPr/>
        </p:nvSpPr>
        <p:spPr>
          <a:xfrm>
            <a:off x="550800" y="45720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T-SNE clustering model prototype</a:t>
            </a:r>
            <a:endParaRPr b="1" lang="en-US" sz="2000" spc="-1" strike="noStrike">
              <a:solidFill>
                <a:srgbClr val="000000"/>
              </a:solidFill>
              <a:latin typeface="Arial"/>
            </a:endParaRPr>
          </a:p>
        </p:txBody>
      </p:sp>
      <p:pic>
        <p:nvPicPr>
          <p:cNvPr id="88" name="" descr=""/>
          <p:cNvPicPr/>
          <p:nvPr/>
        </p:nvPicPr>
        <p:blipFill>
          <a:blip r:embed="rId1">
            <a:alphaModFix amt="30000"/>
          </a:blip>
          <a:stretch/>
        </p:blipFill>
        <p:spPr>
          <a:xfrm>
            <a:off x="957240" y="2581920"/>
            <a:ext cx="3589560" cy="2966760"/>
          </a:xfrm>
          <a:prstGeom prst="rect">
            <a:avLst/>
          </a:prstGeom>
          <a:ln w="0">
            <a:noFill/>
          </a:ln>
        </p:spPr>
      </p:pic>
      <p:pic>
        <p:nvPicPr>
          <p:cNvPr id="89" name="" descr=""/>
          <p:cNvPicPr/>
          <p:nvPr/>
        </p:nvPicPr>
        <p:blipFill>
          <a:blip r:embed="rId2">
            <a:alphaModFix amt="30000"/>
          </a:blip>
          <a:stretch/>
        </p:blipFill>
        <p:spPr>
          <a:xfrm>
            <a:off x="5330520" y="2586600"/>
            <a:ext cx="3595680" cy="2971800"/>
          </a:xfrm>
          <a:prstGeom prst="rect">
            <a:avLst/>
          </a:prstGeom>
          <a:ln w="0">
            <a:noFill/>
          </a:ln>
        </p:spPr>
      </p:pic>
      <p:sp>
        <p:nvSpPr>
          <p:cNvPr id="90" name="Content Placeholder 1"/>
          <p:cNvSpPr txBox="1"/>
          <p:nvPr/>
        </p:nvSpPr>
        <p:spPr>
          <a:xfrm>
            <a:off x="914760" y="1335960"/>
            <a:ext cx="8157240" cy="107064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Applied t-SNE model to find clusters of individuals in our two datasets.</a:t>
            </a:r>
            <a:endParaRPr b="0" lang="en-US" sz="18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Ran multiple plots along different dimensions of our sample data.</a:t>
            </a:r>
            <a:endParaRPr b="0" lang="en-US" sz="18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800" spc="-1" strike="noStrike">
                <a:solidFill>
                  <a:srgbClr val="000000"/>
                </a:solidFill>
                <a:latin typeface="Calibri"/>
              </a:rPr>
              <a:t>In a production app, this model would be fronted by a GUI engine for choosing plot parameters and exploring points within the plot.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91" name=""/>
          <p:cNvSpPr txBox="1"/>
          <p:nvPr/>
        </p:nvSpPr>
        <p:spPr>
          <a:xfrm>
            <a:off x="550800" y="45432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Locally deployable Mistral7 based Chat Assistant</a:t>
            </a:r>
            <a:endParaRPr b="1" lang="en-US" sz="2000" spc="-1" strike="noStrike">
              <a:solidFill>
                <a:srgbClr val="000000"/>
              </a:solidFill>
              <a:latin typeface="Arial"/>
            </a:endParaRPr>
          </a:p>
        </p:txBody>
      </p:sp>
      <p:pic>
        <p:nvPicPr>
          <p:cNvPr id="92" name="" descr=""/>
          <p:cNvPicPr/>
          <p:nvPr/>
        </p:nvPicPr>
        <p:blipFill>
          <a:blip r:embed="rId1">
            <a:alphaModFix amt="30000"/>
          </a:blip>
          <a:stretch/>
        </p:blipFill>
        <p:spPr>
          <a:xfrm>
            <a:off x="4946760" y="46080"/>
            <a:ext cx="5171040" cy="5668920"/>
          </a:xfrm>
          <a:prstGeom prst="rect">
            <a:avLst/>
          </a:prstGeom>
          <a:ln w="0">
            <a:noFill/>
          </a:ln>
        </p:spPr>
      </p:pic>
      <p:sp>
        <p:nvSpPr>
          <p:cNvPr id="93" name="Content Placeholder 3"/>
          <p:cNvSpPr txBox="1"/>
          <p:nvPr/>
        </p:nvSpPr>
        <p:spPr>
          <a:xfrm>
            <a:off x="685800" y="1299960"/>
            <a:ext cx="4260960" cy="381384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US" sz="1600" spc="-1" strike="noStrike">
                <a:solidFill>
                  <a:srgbClr val="000000"/>
                </a:solidFill>
                <a:latin typeface="Calibri"/>
              </a:rPr>
              <a:t>Created a locally deployable chatbot based on the highly efficient Mistral7B model.</a:t>
            </a:r>
            <a:endParaRPr b="0" lang="en-US" sz="16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600" spc="-1" strike="noStrike">
                <a:solidFill>
                  <a:srgbClr val="000000"/>
                </a:solidFill>
                <a:latin typeface="Calibri"/>
              </a:rPr>
              <a:t>Tuned hyper-parameters and system prompt towards the conceptual goal of a “muse” who will draw out user responses and facilitate creativity and problem solving.</a:t>
            </a:r>
            <a:endParaRPr b="0" lang="en-US" sz="16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600" spc="-1" strike="noStrike">
                <a:solidFill>
                  <a:srgbClr val="000000"/>
                </a:solidFill>
                <a:latin typeface="Calibri"/>
              </a:rPr>
              <a:t>Enabled capture of user input for later integration with the ChromaDB used by our Pythia prototype</a:t>
            </a:r>
            <a:endParaRPr b="0" lang="en-US" sz="1600" spc="-1" strike="noStrike">
              <a:solidFill>
                <a:srgbClr val="000000"/>
              </a:solidFill>
              <a:latin typeface="Arial"/>
            </a:endParaRPr>
          </a:p>
          <a:p>
            <a:pPr marL="228600" indent="-228600">
              <a:lnSpc>
                <a:spcPct val="90000"/>
              </a:lnSpc>
              <a:spcBef>
                <a:spcPts val="1001"/>
              </a:spcBef>
              <a:buClr>
                <a:srgbClr val="000000"/>
              </a:buClr>
              <a:buFont typeface="Arial"/>
              <a:buChar char="•"/>
            </a:pPr>
            <a:r>
              <a:rPr b="0" lang="en-US" sz="1600" spc="-1" strike="noStrike">
                <a:solidFill>
                  <a:srgbClr val="000000"/>
                </a:solidFill>
                <a:latin typeface="Calibri"/>
              </a:rPr>
              <a:t>The current version of Calliope interfaces through the Panel chat library to support local testing. A production version will run as a microservice accessed through a RocketChat DM bot.</a:t>
            </a:r>
            <a:endParaRPr b="0" lang="en-US" sz="1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94" name=""/>
          <p:cNvSpPr txBox="1"/>
          <p:nvPr/>
        </p:nvSpPr>
        <p:spPr>
          <a:xfrm>
            <a:off x="550800" y="454320"/>
            <a:ext cx="3564000" cy="688680"/>
          </a:xfrm>
          <a:prstGeom prst="rect">
            <a:avLst/>
          </a:prstGeom>
          <a:noFill/>
          <a:ln w="29160">
            <a:solidFill>
              <a:srgbClr val="1c1bc1"/>
            </a:solidFill>
            <a:prstDash val="dot"/>
            <a:miter/>
          </a:ln>
        </p:spPr>
        <p:txBody>
          <a:bodyPr lIns="104400" rIns="104400" tIns="59400" bIns="59400" anchor="t">
            <a:noAutofit/>
          </a:bodyPr>
          <a:p>
            <a:r>
              <a:rPr b="1" lang="en-US" sz="2000" spc="-1" strike="noStrike">
                <a:solidFill>
                  <a:srgbClr val="000000"/>
                </a:solidFill>
                <a:latin typeface="Arial"/>
              </a:rPr>
              <a:t>Locally deployable Mistral7 RAG SearchBot</a:t>
            </a:r>
            <a:endParaRPr b="1" lang="en-US" sz="20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pic>
        <p:nvPicPr>
          <p:cNvPr id="95" name="" descr=""/>
          <p:cNvPicPr/>
          <p:nvPr/>
        </p:nvPicPr>
        <p:blipFill>
          <a:blip r:embed="rId1">
            <a:alphaModFix amt="30000"/>
          </a:blip>
          <a:stretch/>
        </p:blipFill>
        <p:spPr>
          <a:xfrm>
            <a:off x="0" y="0"/>
            <a:ext cx="10076760" cy="5669280"/>
          </a:xfrm>
          <a:prstGeom prst="rect">
            <a:avLst/>
          </a:prstGeom>
          <a:ln w="0">
            <a:noFill/>
          </a:ln>
        </p:spPr>
      </p:pic>
      <p:sp>
        <p:nvSpPr>
          <p:cNvPr id="96" name=""/>
          <p:cNvSpPr txBox="1"/>
          <p:nvPr/>
        </p:nvSpPr>
        <p:spPr>
          <a:xfrm>
            <a:off x="544680" y="3300840"/>
            <a:ext cx="9068760" cy="595440"/>
          </a:xfrm>
          <a:prstGeom prst="rect">
            <a:avLst/>
          </a:prstGeom>
          <a:noFill/>
          <a:ln w="0">
            <a:noFill/>
          </a:ln>
        </p:spPr>
        <p:txBody>
          <a:bodyPr lIns="0" rIns="0" tIns="0" bIns="0" anchor="ctr">
            <a:noAutofit/>
          </a:bodyPr>
          <a:p>
            <a:pPr algn="ctr"/>
            <a:r>
              <a:rPr b="0" lang="en-US" sz="2600" spc="-1" strike="noStrike">
                <a:solidFill>
                  <a:srgbClr val="000000"/>
                </a:solidFill>
                <a:latin typeface="Arial"/>
              </a:rPr>
              <a:t>roadmap</a:t>
            </a:r>
            <a:endParaRPr b="0" lang="en-US" sz="2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464f4f"/>
            </a:gs>
          </a:gsLst>
          <a:lin ang="5400000"/>
        </a:gradFill>
      </p:bgPr>
    </p:bg>
    <p:spTree>
      <p:nvGrpSpPr>
        <p:cNvPr id="1" name=""/>
        <p:cNvGrpSpPr/>
        <p:nvPr/>
      </p:nvGrpSpPr>
      <p:grpSpPr>
        <a:xfrm>
          <a:off x="0" y="0"/>
          <a:ext cx="0" cy="0"/>
          <a:chOff x="0" y="0"/>
          <a:chExt cx="0" cy="0"/>
        </a:xfrm>
      </p:grpSpPr>
      <p:sp>
        <p:nvSpPr>
          <p:cNvPr id="97" name=""/>
          <p:cNvSpPr txBox="1"/>
          <p:nvPr/>
        </p:nvSpPr>
        <p:spPr>
          <a:xfrm>
            <a:off x="505800" y="424080"/>
            <a:ext cx="3609000" cy="602280"/>
          </a:xfrm>
          <a:prstGeom prst="rect">
            <a:avLst/>
          </a:prstGeom>
          <a:noFill/>
          <a:ln w="0">
            <a:noFill/>
          </a:ln>
        </p:spPr>
        <p:txBody>
          <a:bodyPr lIns="90000" rIns="90000" tIns="45000" bIns="45000" anchor="t">
            <a:noAutofit/>
          </a:bodyPr>
          <a:p>
            <a:r>
              <a:rPr b="0" lang="en-US" sz="1800" spc="-1" strike="noStrike">
                <a:solidFill>
                  <a:srgbClr val="000000"/>
                </a:solidFill>
                <a:latin typeface="Arial"/>
              </a:rPr>
              <a:t>Roadmap to a fully realized Cordillera environment for Exit:</a:t>
            </a:r>
            <a:endParaRPr b="0" lang="en-US" sz="1800" spc="-1" strike="noStrike">
              <a:solidFill>
                <a:srgbClr val="000000"/>
              </a:solidFill>
              <a:latin typeface="Arial"/>
            </a:endParaRPr>
          </a:p>
        </p:txBody>
      </p:sp>
      <p:graphicFrame>
        <p:nvGraphicFramePr>
          <p:cNvPr id="98" name=""/>
          <p:cNvGraphicFramePr/>
          <p:nvPr/>
        </p:nvGraphicFramePr>
        <p:xfrm>
          <a:off x="685800" y="1138680"/>
          <a:ext cx="8915040" cy="4258080"/>
        </p:xfrm>
        <a:graphic>
          <a:graphicData uri="http://schemas.openxmlformats.org/drawingml/2006/table">
            <a:tbl>
              <a:tblPr/>
              <a:tblGrid>
                <a:gridCol w="1249200"/>
                <a:gridCol w="1153080"/>
                <a:gridCol w="6617520"/>
              </a:tblGrid>
              <a:tr h="797760">
                <a:tc>
                  <a:txBody>
                    <a:bodyPr lIns="36000" rIns="36000" tIns="36000" bIns="36000" anchor="t">
                      <a:noAutofit/>
                    </a:bodyPr>
                    <a:p>
                      <a:pPr algn="ctr"/>
                      <a:r>
                        <a:rPr b="0" lang="en-US" sz="1800" spc="-1" strike="noStrike">
                          <a:solidFill>
                            <a:srgbClr val="000000"/>
                          </a:solidFill>
                          <a:latin typeface="Arial"/>
                        </a:rPr>
                        <a:t>Phase 0</a:t>
                      </a:r>
                      <a:endParaRPr b="0" lang="en-US" sz="1800" spc="-1" strike="noStrike">
                        <a:solidFill>
                          <a:srgbClr val="000000"/>
                        </a:solidFill>
                        <a:latin typeface="Arial"/>
                      </a:endParaRPr>
                    </a:p>
                  </a:txBody>
                  <a:tcPr anchor="t" marL="36000" marR="36000">
                    <a:lnL>
                      <a:noFill/>
                    </a:lnL>
                    <a:lnR w="7200">
                      <a:solidFill>
                        <a:srgbClr val="000000"/>
                      </a:solidFill>
                      <a:prstDash val="solid"/>
                    </a:lnR>
                    <a:lnT>
                      <a:noFill/>
                    </a:lnT>
                    <a:lnB w="7200">
                      <a:solidFill>
                        <a:srgbClr val="000000"/>
                      </a:solidFill>
                      <a:prstDash val="solid"/>
                    </a:lnB>
                    <a:noFill/>
                  </a:tcPr>
                </a:tc>
                <a:tc>
                  <a:txBody>
                    <a:bodyPr lIns="36000" rIns="36000" tIns="36000" bIns="36000" anchor="t">
                      <a:noAutofit/>
                    </a:bodyPr>
                    <a:p>
                      <a:pPr algn="ctr"/>
                      <a:r>
                        <a:rPr b="0" lang="en-US" sz="1400" spc="-1" strike="noStrike">
                          <a:solidFill>
                            <a:srgbClr val="000000"/>
                          </a:solidFill>
                          <a:latin typeface="Arial"/>
                        </a:rPr>
                        <a:t>Complete</a:t>
                      </a:r>
                      <a:endParaRPr b="0" lang="en-US" sz="1400" spc="-1" strike="noStrike">
                        <a:solidFill>
                          <a:srgbClr val="000000"/>
                        </a:solidFill>
                        <a:latin typeface="Arial"/>
                      </a:endParaRPr>
                    </a:p>
                  </a:txBody>
                  <a:tcPr anchor="t" marL="36000" marR="36000">
                    <a:lnL w="7200">
                      <a:solidFill>
                        <a:srgbClr val="000000"/>
                      </a:solidFill>
                      <a:prstDash val="solid"/>
                    </a:lnL>
                    <a:lnR w="7200">
                      <a:solidFill>
                        <a:srgbClr val="000000"/>
                      </a:solidFill>
                      <a:prstDash val="solid"/>
                    </a:lnR>
                    <a:lnT>
                      <a:noFill/>
                    </a:lnT>
                    <a:lnB w="7200">
                      <a:solidFill>
                        <a:srgbClr val="000000"/>
                      </a:solidFill>
                      <a:prstDash val="solid"/>
                    </a:lnB>
                    <a:noFill/>
                  </a:tcPr>
                </a:tc>
                <a:tc>
                  <a:txBody>
                    <a:bodyPr lIns="36000" rIns="36000" tIns="36000" bIns="36000" anchor="t">
                      <a:noAutofit/>
                    </a:bodyPr>
                    <a:p>
                      <a:r>
                        <a:rPr b="0" lang="en-US" sz="1400" spc="-1" strike="noStrike">
                          <a:solidFill>
                            <a:srgbClr val="000000"/>
                          </a:solidFill>
                          <a:latin typeface="Arial"/>
                        </a:rPr>
                        <a:t>Concept development undertaken as a ShaolinAI capstone project</a:t>
                      </a:r>
                      <a:endParaRPr b="0" lang="en-US" sz="1400" spc="-1" strike="noStrike">
                        <a:solidFill>
                          <a:srgbClr val="000000"/>
                        </a:solidFill>
                        <a:latin typeface="Arial"/>
                      </a:endParaRPr>
                    </a:p>
                  </a:txBody>
                  <a:tcPr anchor="t" marL="36000" marR="36000">
                    <a:lnL w="7200">
                      <a:solidFill>
                        <a:srgbClr val="000000"/>
                      </a:solidFill>
                      <a:prstDash val="solid"/>
                    </a:lnL>
                    <a:lnR>
                      <a:noFill/>
                    </a:lnR>
                    <a:lnT>
                      <a:noFill/>
                    </a:lnT>
                    <a:lnB w="7200">
                      <a:solidFill>
                        <a:srgbClr val="000000"/>
                      </a:solidFill>
                      <a:prstDash val="solid"/>
                    </a:lnB>
                    <a:noFill/>
                  </a:tcPr>
                </a:tc>
              </a:tr>
              <a:tr h="797760">
                <a:tc>
                  <a:txBody>
                    <a:bodyPr lIns="36000" rIns="36000" tIns="36000" bIns="36000" anchor="t">
                      <a:noAutofit/>
                    </a:bodyPr>
                    <a:p>
                      <a:pPr algn="ctr"/>
                      <a:r>
                        <a:rPr b="0" lang="en-US" sz="1800" spc="-1" strike="noStrike">
                          <a:solidFill>
                            <a:srgbClr val="000000"/>
                          </a:solidFill>
                          <a:latin typeface="Arial"/>
                        </a:rPr>
                        <a:t>Phase 1</a:t>
                      </a:r>
                      <a:endParaRPr b="0" lang="en-US" sz="1800" spc="-1" strike="noStrike">
                        <a:solidFill>
                          <a:srgbClr val="000000"/>
                        </a:solidFill>
                        <a:latin typeface="Arial"/>
                      </a:endParaRPr>
                    </a:p>
                  </a:txBody>
                  <a:tcPr anchor="t" marL="36000" marR="36000">
                    <a:lnL>
                      <a:noFill/>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pPr algn="ctr"/>
                      <a:r>
                        <a:rPr b="0" lang="en-US" sz="1400" spc="-1" strike="noStrike">
                          <a:solidFill>
                            <a:srgbClr val="000000"/>
                          </a:solidFill>
                          <a:latin typeface="Arial"/>
                        </a:rPr>
                        <a:t>4 months</a:t>
                      </a:r>
                      <a:endParaRPr b="0" lang="en-US" sz="1400" spc="-1" strike="noStrike">
                        <a:solidFill>
                          <a:srgbClr val="000000"/>
                        </a:solidFill>
                        <a:latin typeface="Arial"/>
                      </a:endParaRPr>
                    </a:p>
                    <a:p>
                      <a:pPr algn="ctr"/>
                      <a:endParaRPr b="0" lang="en-US" sz="1400" spc="-1" strike="noStrike">
                        <a:solidFill>
                          <a:srgbClr val="000000"/>
                        </a:solidFill>
                        <a:latin typeface="Arial"/>
                      </a:endParaRPr>
                    </a:p>
                    <a:p>
                      <a:pPr algn="ctr"/>
                      <a:r>
                        <a:rPr b="0" lang="en-US" sz="1400" spc="-1" strike="noStrike">
                          <a:solidFill>
                            <a:srgbClr val="000000"/>
                          </a:solidFill>
                          <a:latin typeface="Arial"/>
                        </a:rPr>
                        <a:t>200 hours</a:t>
                      </a:r>
                      <a:endParaRPr b="0" lang="en-US" sz="1400" spc="-1" strike="noStrike">
                        <a:solidFill>
                          <a:srgbClr val="000000"/>
                        </a:solidFill>
                        <a:latin typeface="Arial"/>
                      </a:endParaRPr>
                    </a:p>
                  </a:txBody>
                  <a:tcPr anchor="t" marL="36000" marR="36000">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r>
                        <a:rPr b="0" lang="en-US" sz="1400" spc="-1" strike="noStrike">
                          <a:solidFill>
                            <a:srgbClr val="000000"/>
                          </a:solidFill>
                          <a:latin typeface="Arial"/>
                        </a:rPr>
                        <a:t>- RocketChat integration</a:t>
                      </a:r>
                      <a:endParaRPr b="0" lang="en-US" sz="1400" spc="-1" strike="noStrike">
                        <a:solidFill>
                          <a:srgbClr val="000000"/>
                        </a:solidFill>
                        <a:latin typeface="Arial"/>
                      </a:endParaRPr>
                    </a:p>
                    <a:p>
                      <a:r>
                        <a:rPr b="0" lang="en-US" sz="1400" spc="-1" strike="noStrike">
                          <a:solidFill>
                            <a:srgbClr val="000000"/>
                          </a:solidFill>
                          <a:latin typeface="Arial"/>
                          <a:ea typeface="Microsoft YaHei"/>
                        </a:rPr>
                        <a:t>- Profile interface development Web </a:t>
                      </a:r>
                      <a:r>
                        <a:rPr b="0" lang="en-US" sz="1400" spc="-1" strike="noStrike">
                          <a:solidFill>
                            <a:srgbClr val="000000"/>
                          </a:solidFill>
                          <a:latin typeface="Arial"/>
                        </a:rPr>
                        <a:t>(cloud) and Leader Interface (desktop)</a:t>
                      </a:r>
                      <a:endParaRPr b="0" lang="en-US" sz="1400" spc="-1" strike="noStrike">
                        <a:solidFill>
                          <a:srgbClr val="000000"/>
                        </a:solidFill>
                        <a:latin typeface="Arial"/>
                      </a:endParaRPr>
                    </a:p>
                    <a:p>
                      <a:r>
                        <a:rPr b="0" lang="en-US" sz="1400" spc="-1" strike="noStrike">
                          <a:solidFill>
                            <a:srgbClr val="000000"/>
                          </a:solidFill>
                          <a:latin typeface="Arial"/>
                        </a:rPr>
                        <a:t>- Integrate current components</a:t>
                      </a:r>
                      <a:endParaRPr b="0" lang="en-US" sz="1400" spc="-1" strike="noStrike">
                        <a:solidFill>
                          <a:srgbClr val="000000"/>
                        </a:solidFill>
                        <a:latin typeface="Arial"/>
                      </a:endParaRPr>
                    </a:p>
                    <a:p>
                      <a:r>
                        <a:rPr b="0" lang="en-US" sz="1400" spc="-1" strike="noStrike">
                          <a:solidFill>
                            <a:srgbClr val="000000"/>
                          </a:solidFill>
                          <a:latin typeface="Arial"/>
                        </a:rPr>
                        <a:t>- Create deployable images for RocketChat (cloud) and Leader Interface (desktop)</a:t>
                      </a:r>
                      <a:endParaRPr b="0" lang="en-US" sz="1400" spc="-1" strike="noStrike">
                        <a:solidFill>
                          <a:srgbClr val="000000"/>
                        </a:solidFill>
                        <a:latin typeface="Arial"/>
                      </a:endParaRPr>
                    </a:p>
                  </a:txBody>
                  <a:tcPr anchor="t" marL="36000" marR="36000">
                    <a:lnL w="7200">
                      <a:solidFill>
                        <a:srgbClr val="000000"/>
                      </a:solidFill>
                      <a:prstDash val="solid"/>
                    </a:lnL>
                    <a:lnR>
                      <a:noFill/>
                    </a:lnR>
                    <a:lnT w="7200">
                      <a:solidFill>
                        <a:srgbClr val="000000"/>
                      </a:solidFill>
                      <a:prstDash val="solid"/>
                    </a:lnT>
                    <a:lnB w="7200">
                      <a:solidFill>
                        <a:srgbClr val="000000"/>
                      </a:solidFill>
                      <a:prstDash val="solid"/>
                    </a:lnB>
                    <a:noFill/>
                  </a:tcPr>
                </a:tc>
              </a:tr>
              <a:tr h="797760">
                <a:tc>
                  <a:txBody>
                    <a:bodyPr lIns="36000" rIns="36000" tIns="36000" bIns="36000" anchor="t">
                      <a:noAutofit/>
                    </a:bodyPr>
                    <a:p>
                      <a:pPr algn="ctr"/>
                      <a:r>
                        <a:rPr b="0" lang="en-US" sz="1800" spc="-1" strike="noStrike">
                          <a:solidFill>
                            <a:srgbClr val="000000"/>
                          </a:solidFill>
                          <a:latin typeface="Arial"/>
                        </a:rPr>
                        <a:t>Phase 2</a:t>
                      </a:r>
                      <a:endParaRPr b="0" lang="en-US" sz="1800" spc="-1" strike="noStrike">
                        <a:solidFill>
                          <a:srgbClr val="000000"/>
                        </a:solidFill>
                        <a:latin typeface="Arial"/>
                      </a:endParaRPr>
                    </a:p>
                  </a:txBody>
                  <a:tcPr anchor="t" marL="36000" marR="36000">
                    <a:lnL>
                      <a:noFill/>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pPr algn="ctr"/>
                      <a:r>
                        <a:rPr b="0" lang="en-US" sz="1400" spc="-1" strike="noStrike">
                          <a:solidFill>
                            <a:srgbClr val="000000"/>
                          </a:solidFill>
                          <a:latin typeface="Arial"/>
                        </a:rPr>
                        <a:t>2 Months</a:t>
                      </a:r>
                      <a:endParaRPr b="0" lang="en-US" sz="1400" spc="-1" strike="noStrike">
                        <a:solidFill>
                          <a:srgbClr val="000000"/>
                        </a:solidFill>
                        <a:latin typeface="Arial"/>
                      </a:endParaRPr>
                    </a:p>
                    <a:p>
                      <a:pPr algn="ctr"/>
                      <a:endParaRPr b="0" lang="en-US" sz="1400" spc="-1" strike="noStrike">
                        <a:solidFill>
                          <a:srgbClr val="000000"/>
                        </a:solidFill>
                        <a:latin typeface="Arial"/>
                      </a:endParaRPr>
                    </a:p>
                    <a:p>
                      <a:pPr algn="ctr"/>
                      <a:r>
                        <a:rPr b="0" lang="en-US" sz="1400" spc="-1" strike="noStrike">
                          <a:solidFill>
                            <a:srgbClr val="000000"/>
                          </a:solidFill>
                          <a:latin typeface="Arial"/>
                        </a:rPr>
                        <a:t>100 Hours</a:t>
                      </a:r>
                      <a:endParaRPr b="0" lang="en-US" sz="1400" spc="-1" strike="noStrike">
                        <a:solidFill>
                          <a:srgbClr val="000000"/>
                        </a:solidFill>
                        <a:latin typeface="Arial"/>
                      </a:endParaRPr>
                    </a:p>
                  </a:txBody>
                  <a:tcPr anchor="t" marL="36000" marR="36000">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r>
                        <a:rPr b="0" lang="en-US" sz="1400" spc="-1" strike="noStrike">
                          <a:solidFill>
                            <a:srgbClr val="000000"/>
                          </a:solidFill>
                          <a:latin typeface="Arial"/>
                        </a:rPr>
                        <a:t>- Profile interface for RocketChat</a:t>
                      </a:r>
                      <a:endParaRPr b="0" lang="en-US" sz="1400" spc="-1" strike="noStrike">
                        <a:solidFill>
                          <a:srgbClr val="000000"/>
                        </a:solidFill>
                        <a:latin typeface="Arial"/>
                      </a:endParaRPr>
                    </a:p>
                    <a:p>
                      <a:r>
                        <a:rPr b="0" lang="en-US" sz="1400" spc="-1" strike="noStrike">
                          <a:solidFill>
                            <a:srgbClr val="000000"/>
                          </a:solidFill>
                          <a:latin typeface="Arial"/>
                        </a:rPr>
                        <a:t>- Creation of a training and tuning pipeline for each model</a:t>
                      </a:r>
                      <a:endParaRPr b="0" lang="en-US" sz="1400" spc="-1" strike="noStrike">
                        <a:solidFill>
                          <a:srgbClr val="000000"/>
                        </a:solidFill>
                        <a:latin typeface="Arial"/>
                      </a:endParaRPr>
                    </a:p>
                    <a:p>
                      <a:r>
                        <a:rPr b="0" lang="en-US" sz="1400" spc="-1" strike="noStrike">
                          <a:solidFill>
                            <a:srgbClr val="000000"/>
                          </a:solidFill>
                          <a:latin typeface="Arial"/>
                        </a:rPr>
                        <a:t>- Rasa-based wrapper bots to facilitate scripted actions within Calliope and Pythia</a:t>
                      </a:r>
                      <a:endParaRPr b="0" lang="en-US" sz="1400" spc="-1" strike="noStrike">
                        <a:solidFill>
                          <a:srgbClr val="000000"/>
                        </a:solidFill>
                        <a:latin typeface="Arial"/>
                      </a:endParaRPr>
                    </a:p>
                  </a:txBody>
                  <a:tcPr anchor="t" marL="36000" marR="36000">
                    <a:lnL w="7200">
                      <a:solidFill>
                        <a:srgbClr val="000000"/>
                      </a:solidFill>
                      <a:prstDash val="solid"/>
                    </a:lnL>
                    <a:lnR>
                      <a:noFill/>
                    </a:lnR>
                    <a:lnT w="7200">
                      <a:solidFill>
                        <a:srgbClr val="000000"/>
                      </a:solidFill>
                      <a:prstDash val="solid"/>
                    </a:lnT>
                    <a:lnB w="7200">
                      <a:solidFill>
                        <a:srgbClr val="000000"/>
                      </a:solidFill>
                      <a:prstDash val="solid"/>
                    </a:lnB>
                    <a:noFill/>
                  </a:tcPr>
                </a:tc>
              </a:tr>
              <a:tr h="797760">
                <a:tc>
                  <a:txBody>
                    <a:bodyPr lIns="36000" rIns="36000" tIns="36000" bIns="36000" anchor="t">
                      <a:noAutofit/>
                    </a:bodyPr>
                    <a:p>
                      <a:pPr algn="ctr"/>
                      <a:r>
                        <a:rPr b="0" lang="en-US" sz="1800" spc="-1" strike="noStrike">
                          <a:solidFill>
                            <a:srgbClr val="000000"/>
                          </a:solidFill>
                          <a:latin typeface="Arial"/>
                        </a:rPr>
                        <a:t>Phase 3</a:t>
                      </a:r>
                      <a:endParaRPr b="0" lang="en-US" sz="1800" spc="-1" strike="noStrike">
                        <a:solidFill>
                          <a:srgbClr val="000000"/>
                        </a:solidFill>
                        <a:latin typeface="Arial"/>
                      </a:endParaRPr>
                    </a:p>
                  </a:txBody>
                  <a:tcPr anchor="t" marL="36000" marR="36000">
                    <a:lnL>
                      <a:noFill/>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pPr algn="ctr"/>
                      <a:r>
                        <a:rPr b="0" lang="en-US" sz="1400" spc="-1" strike="noStrike">
                          <a:solidFill>
                            <a:srgbClr val="000000"/>
                          </a:solidFill>
                          <a:latin typeface="Arial"/>
                        </a:rPr>
                        <a:t>6 months</a:t>
                      </a:r>
                      <a:endParaRPr b="0" lang="en-US" sz="1400" spc="-1" strike="noStrike">
                        <a:solidFill>
                          <a:srgbClr val="000000"/>
                        </a:solidFill>
                        <a:latin typeface="Arial"/>
                      </a:endParaRPr>
                    </a:p>
                    <a:p>
                      <a:pPr algn="ctr"/>
                      <a:endParaRPr b="0" lang="en-US" sz="1400" spc="-1" strike="noStrike">
                        <a:solidFill>
                          <a:srgbClr val="000000"/>
                        </a:solidFill>
                        <a:latin typeface="Arial"/>
                      </a:endParaRPr>
                    </a:p>
                    <a:p>
                      <a:pPr algn="ctr"/>
                      <a:r>
                        <a:rPr b="0" lang="en-US" sz="1400" spc="-1" strike="noStrike">
                          <a:solidFill>
                            <a:srgbClr val="000000"/>
                          </a:solidFill>
                          <a:latin typeface="Arial"/>
                        </a:rPr>
                        <a:t>80 Hours</a:t>
                      </a:r>
                      <a:endParaRPr b="0" lang="en-US" sz="1400" spc="-1" strike="noStrike">
                        <a:solidFill>
                          <a:srgbClr val="000000"/>
                        </a:solidFill>
                        <a:latin typeface="Arial"/>
                      </a:endParaRPr>
                    </a:p>
                  </a:txBody>
                  <a:tcPr anchor="t" marL="36000" marR="36000">
                    <a:lnL w="7200">
                      <a:solidFill>
                        <a:srgbClr val="000000"/>
                      </a:solidFill>
                      <a:prstDash val="solid"/>
                    </a:lnL>
                    <a:lnR w="7200">
                      <a:solidFill>
                        <a:srgbClr val="000000"/>
                      </a:solidFill>
                      <a:prstDash val="solid"/>
                    </a:lnR>
                    <a:lnT w="7200">
                      <a:solidFill>
                        <a:srgbClr val="000000"/>
                      </a:solidFill>
                      <a:prstDash val="solid"/>
                    </a:lnT>
                    <a:lnB w="7200">
                      <a:solidFill>
                        <a:srgbClr val="000000"/>
                      </a:solidFill>
                      <a:prstDash val="solid"/>
                    </a:lnB>
                    <a:noFill/>
                  </a:tcPr>
                </a:tc>
                <a:tc>
                  <a:txBody>
                    <a:bodyPr lIns="36000" rIns="36000" tIns="36000" bIns="36000" anchor="t">
                      <a:noAutofit/>
                    </a:bodyPr>
                    <a:p>
                      <a:r>
                        <a:rPr b="0" lang="en-US" sz="1400" spc="-1" strike="noStrike">
                          <a:solidFill>
                            <a:srgbClr val="000000"/>
                          </a:solidFill>
                          <a:latin typeface="Arial"/>
                        </a:rPr>
                        <a:t>- Intensive retraining of models based on production logs</a:t>
                      </a:r>
                      <a:endParaRPr b="0" lang="en-US" sz="1400" spc="-1" strike="noStrike">
                        <a:solidFill>
                          <a:srgbClr val="000000"/>
                        </a:solidFill>
                        <a:latin typeface="Arial"/>
                      </a:endParaRPr>
                    </a:p>
                    <a:p>
                      <a:r>
                        <a:rPr b="0" lang="en-US" sz="1400" spc="-1" strike="noStrike">
                          <a:solidFill>
                            <a:srgbClr val="000000"/>
                          </a:solidFill>
                          <a:latin typeface="Arial"/>
                        </a:rPr>
                        <a:t>- UX upgrades and adjustments according to user feedback</a:t>
                      </a:r>
                      <a:endParaRPr b="0" lang="en-US" sz="1400" spc="-1" strike="noStrike">
                        <a:solidFill>
                          <a:srgbClr val="000000"/>
                        </a:solidFill>
                        <a:latin typeface="Arial"/>
                      </a:endParaRPr>
                    </a:p>
                    <a:p>
                      <a:r>
                        <a:rPr b="0" lang="en-US" sz="1400" spc="-1" strike="noStrike">
                          <a:solidFill>
                            <a:srgbClr val="000000"/>
                          </a:solidFill>
                          <a:latin typeface="Arial"/>
                        </a:rPr>
                        <a:t>- Additional administrative tools and reports in the Leader Interface</a:t>
                      </a:r>
                      <a:endParaRPr b="0" lang="en-US" sz="1400" spc="-1" strike="noStrike">
                        <a:solidFill>
                          <a:srgbClr val="000000"/>
                        </a:solidFill>
                        <a:latin typeface="Arial"/>
                      </a:endParaRPr>
                    </a:p>
                  </a:txBody>
                  <a:tcPr anchor="t" marL="36000" marR="36000">
                    <a:lnL w="7200">
                      <a:solidFill>
                        <a:srgbClr val="000000"/>
                      </a:solidFill>
                      <a:prstDash val="solid"/>
                    </a:lnL>
                    <a:lnR>
                      <a:noFill/>
                    </a:lnR>
                    <a:lnT w="7200">
                      <a:solidFill>
                        <a:srgbClr val="000000"/>
                      </a:solidFill>
                      <a:prstDash val="solid"/>
                    </a:lnT>
                    <a:lnB w="7200">
                      <a:solidFill>
                        <a:srgbClr val="000000"/>
                      </a:solidFill>
                      <a:prstDash val="solid"/>
                    </a:lnB>
                    <a:noFill/>
                  </a:tcPr>
                </a:tc>
              </a:tr>
              <a:tr h="801000">
                <a:tc>
                  <a:txBody>
                    <a:bodyPr lIns="36000" rIns="36000" tIns="36000" bIns="36000" anchor="t">
                      <a:noAutofit/>
                    </a:bodyPr>
                    <a:p>
                      <a:pPr algn="ctr"/>
                      <a:r>
                        <a:rPr b="0" lang="en-US" sz="1800" spc="-1" strike="noStrike">
                          <a:solidFill>
                            <a:srgbClr val="000000"/>
                          </a:solidFill>
                          <a:latin typeface="Arial"/>
                        </a:rPr>
                        <a:t>O&amp;M</a:t>
                      </a:r>
                      <a:endParaRPr b="0" lang="en-US" sz="1800" spc="-1" strike="noStrike">
                        <a:solidFill>
                          <a:srgbClr val="000000"/>
                        </a:solidFill>
                        <a:latin typeface="Arial"/>
                      </a:endParaRPr>
                    </a:p>
                  </a:txBody>
                  <a:tcPr anchor="t" marL="36000" marR="36000">
                    <a:lnL>
                      <a:noFill/>
                    </a:lnL>
                    <a:lnR w="7200">
                      <a:solidFill>
                        <a:srgbClr val="000000"/>
                      </a:solidFill>
                      <a:prstDash val="solid"/>
                    </a:lnR>
                    <a:lnT w="7200">
                      <a:solidFill>
                        <a:srgbClr val="000000"/>
                      </a:solidFill>
                      <a:prstDash val="solid"/>
                    </a:lnT>
                    <a:lnB>
                      <a:noFill/>
                    </a:lnB>
                    <a:noFill/>
                  </a:tcPr>
                </a:tc>
                <a:tc>
                  <a:txBody>
                    <a:bodyPr lIns="36000" rIns="36000" tIns="36000" bIns="36000" anchor="t">
                      <a:noAutofit/>
                    </a:bodyPr>
                    <a:p>
                      <a:pPr algn="ctr"/>
                      <a:r>
                        <a:rPr b="0" lang="en-US" sz="1400" spc="-1" strike="noStrike">
                          <a:solidFill>
                            <a:srgbClr val="000000"/>
                          </a:solidFill>
                          <a:latin typeface="Arial"/>
                        </a:rPr>
                        <a:t>12 Hours/Mo</a:t>
                      </a:r>
                      <a:endParaRPr b="0" lang="en-US" sz="1400" spc="-1" strike="noStrike">
                        <a:solidFill>
                          <a:srgbClr val="000000"/>
                        </a:solidFill>
                        <a:latin typeface="Arial"/>
                      </a:endParaRPr>
                    </a:p>
                  </a:txBody>
                  <a:tcPr anchor="t" marL="36000" marR="36000">
                    <a:lnL w="7200">
                      <a:solidFill>
                        <a:srgbClr val="000000"/>
                      </a:solidFill>
                      <a:prstDash val="solid"/>
                    </a:lnL>
                    <a:lnR w="7200">
                      <a:solidFill>
                        <a:srgbClr val="000000"/>
                      </a:solidFill>
                      <a:prstDash val="solid"/>
                    </a:lnR>
                    <a:lnT w="7200">
                      <a:solidFill>
                        <a:srgbClr val="000000"/>
                      </a:solidFill>
                      <a:prstDash val="solid"/>
                    </a:lnT>
                    <a:lnB>
                      <a:noFill/>
                    </a:lnB>
                    <a:noFill/>
                  </a:tcPr>
                </a:tc>
                <a:tc>
                  <a:txBody>
                    <a:bodyPr lIns="36000" rIns="36000" tIns="36000" bIns="36000" anchor="t">
                      <a:noAutofit/>
                    </a:bodyPr>
                    <a:p>
                      <a:r>
                        <a:rPr b="0" lang="en-US" sz="1400" spc="-1" strike="noStrike">
                          <a:solidFill>
                            <a:srgbClr val="000000"/>
                          </a:solidFill>
                          <a:latin typeface="Arial"/>
                        </a:rPr>
                        <a:t>- Ongoing training and tuning of models</a:t>
                      </a:r>
                      <a:endParaRPr b="0" lang="en-US" sz="1400" spc="-1" strike="noStrike">
                        <a:solidFill>
                          <a:srgbClr val="000000"/>
                        </a:solidFill>
                        <a:latin typeface="Arial"/>
                      </a:endParaRPr>
                    </a:p>
                    <a:p>
                      <a:r>
                        <a:rPr b="0" lang="en-US" sz="1400" spc="-1" strike="noStrike">
                          <a:solidFill>
                            <a:srgbClr val="000000"/>
                          </a:solidFill>
                          <a:latin typeface="Arial"/>
                        </a:rPr>
                        <a:t>- System administration</a:t>
                      </a:r>
                      <a:endParaRPr b="0" lang="en-US" sz="1400" spc="-1" strike="noStrike">
                        <a:solidFill>
                          <a:srgbClr val="000000"/>
                        </a:solidFill>
                        <a:latin typeface="Arial"/>
                      </a:endParaRPr>
                    </a:p>
                    <a:p>
                      <a:r>
                        <a:rPr b="0" lang="en-US" sz="1400" spc="-1" strike="noStrike">
                          <a:solidFill>
                            <a:srgbClr val="000000"/>
                          </a:solidFill>
                          <a:latin typeface="Arial"/>
                        </a:rPr>
                        <a:t>- Data management</a:t>
                      </a:r>
                      <a:endParaRPr b="0" lang="en-US" sz="1400" spc="-1" strike="noStrike">
                        <a:solidFill>
                          <a:srgbClr val="000000"/>
                        </a:solidFill>
                        <a:latin typeface="Arial"/>
                      </a:endParaRPr>
                    </a:p>
                  </a:txBody>
                  <a:tcPr anchor="t" marL="36000" marR="36000">
                    <a:lnL w="7200">
                      <a:solidFill>
                        <a:srgbClr val="000000"/>
                      </a:solidFill>
                      <a:prstDash val="solid"/>
                    </a:lnL>
                    <a:lnR>
                      <a:noFill/>
                    </a:lnR>
                    <a:lnT w="7200">
                      <a:solidFill>
                        <a:srgbClr val="000000"/>
                      </a:solidFill>
                      <a:prstDash val="solid"/>
                    </a:lnT>
                    <a:lnB>
                      <a:noFill/>
                    </a:lnB>
                    <a:noFill/>
                  </a:tcPr>
                </a:tc>
              </a:tr>
            </a:tbl>
          </a:graphicData>
        </a:graphic>
      </p:graphicFrame>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464f4f"/>
            </a:gs>
          </a:gsLst>
          <a:lin ang="5400000"/>
        </a:gradFill>
      </p:bgPr>
    </p:bg>
    <p:spTree>
      <p:nvGrpSpPr>
        <p:cNvPr id="1" name=""/>
        <p:cNvGrpSpPr/>
        <p:nvPr/>
      </p:nvGrpSpPr>
      <p:grpSpPr>
        <a:xfrm>
          <a:off x="0" y="0"/>
          <a:ext cx="0" cy="0"/>
          <a:chOff x="0" y="0"/>
          <a:chExt cx="0" cy="0"/>
        </a:xfrm>
      </p:grpSpPr>
      <p:pic>
        <p:nvPicPr>
          <p:cNvPr id="45" name="" descr=""/>
          <p:cNvPicPr/>
          <p:nvPr/>
        </p:nvPicPr>
        <p:blipFill>
          <a:blip r:embed="rId1">
            <a:alphaModFix amt="30000"/>
          </a:blip>
          <a:stretch/>
        </p:blipFill>
        <p:spPr>
          <a:xfrm>
            <a:off x="1575000" y="733320"/>
            <a:ext cx="8001000" cy="5511960"/>
          </a:xfrm>
          <a:prstGeom prst="rect">
            <a:avLst/>
          </a:prstGeom>
          <a:ln w="0">
            <a:noFill/>
          </a:ln>
        </p:spPr>
      </p:pic>
      <p:sp>
        <p:nvSpPr>
          <p:cNvPr id="46" name=""/>
          <p:cNvSpPr txBox="1"/>
          <p:nvPr/>
        </p:nvSpPr>
        <p:spPr>
          <a:xfrm>
            <a:off x="505800" y="424080"/>
            <a:ext cx="2743200" cy="373680"/>
          </a:xfrm>
          <a:prstGeom prst="rect">
            <a:avLst/>
          </a:prstGeom>
          <a:noFill/>
          <a:ln w="0">
            <a:noFill/>
          </a:ln>
        </p:spPr>
        <p:txBody>
          <a:bodyPr lIns="90000" rIns="90000" tIns="45000" bIns="45000" anchor="t">
            <a:noAutofit/>
          </a:bodyPr>
          <a:p>
            <a:r>
              <a:rPr b="1" lang="en-US" sz="2000" spc="-1" strike="noStrike">
                <a:solidFill>
                  <a:srgbClr val="000000"/>
                </a:solidFill>
                <a:latin typeface="Arial"/>
              </a:rPr>
              <a:t>EXIT</a:t>
            </a:r>
            <a:r>
              <a:rPr b="0" lang="en-US" sz="1800" spc="-1" strike="noStrike">
                <a:solidFill>
                  <a:srgbClr val="000000"/>
                </a:solidFill>
                <a:latin typeface="Arial"/>
              </a:rPr>
              <a:t> Scaling Problems:</a:t>
            </a:r>
            <a:endParaRPr b="0" lang="en-US" sz="1800" spc="-1" strike="noStrike">
              <a:solidFill>
                <a:srgbClr val="000000"/>
              </a:solidFill>
              <a:latin typeface="Arial"/>
            </a:endParaRPr>
          </a:p>
        </p:txBody>
      </p:sp>
      <p:sp>
        <p:nvSpPr>
          <p:cNvPr id="47" name=""/>
          <p:cNvSpPr txBox="1"/>
          <p:nvPr/>
        </p:nvSpPr>
        <p:spPr>
          <a:xfrm>
            <a:off x="779400" y="911520"/>
            <a:ext cx="4065480" cy="3024720"/>
          </a:xfrm>
          <a:prstGeom prst="rect">
            <a:avLst/>
          </a:prstGeom>
          <a:noFill/>
          <a:ln w="0">
            <a:noFill/>
          </a:ln>
        </p:spPr>
        <p:txBody>
          <a:bodyPr lIns="90000" rIns="90000" tIns="45000" bIns="45000" anchor="t">
            <a:noAutofit/>
          </a:bodyPr>
          <a:p>
            <a:r>
              <a:rPr b="0" lang="en-US" sz="1600" spc="-1" strike="noStrike">
                <a:solidFill>
                  <a:srgbClr val="000000"/>
                </a:solidFill>
                <a:latin typeface="Arial"/>
              </a:rPr>
              <a:t>- Private profile data is limited access</a:t>
            </a:r>
            <a:endParaRPr b="0" lang="en-US" sz="1600" spc="-1" strike="noStrike">
              <a:solidFill>
                <a:srgbClr val="000000"/>
              </a:solidFill>
              <a:latin typeface="Arial"/>
            </a:endParaRPr>
          </a:p>
          <a:p>
            <a:r>
              <a:rPr b="0" lang="en-US" sz="1600" spc="-1" strike="noStrike">
                <a:solidFill>
                  <a:srgbClr val="000000"/>
                </a:solidFill>
                <a:latin typeface="Arial"/>
              </a:rPr>
              <a:t>- Single point of matchmaking/introductions</a:t>
            </a:r>
            <a:endParaRPr b="0" lang="en-US" sz="1600" spc="-1" strike="noStrike">
              <a:solidFill>
                <a:srgbClr val="000000"/>
              </a:solidFill>
              <a:latin typeface="Arial"/>
            </a:endParaRPr>
          </a:p>
          <a:p>
            <a:r>
              <a:rPr b="0" lang="en-US" sz="1600" spc="-1" strike="noStrike">
                <a:solidFill>
                  <a:srgbClr val="000000"/>
                </a:solidFill>
                <a:latin typeface="Arial"/>
              </a:rPr>
              <a:t>- Limits of meeting-based collaboration</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 Schedule conflicts</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 Timezone Conflicts</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 Splitting meetings means</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	</a:t>
            </a:r>
            <a:r>
              <a:rPr b="0" lang="en-US" sz="1600" spc="-1" strike="noStrike">
                <a:solidFill>
                  <a:srgbClr val="000000"/>
                </a:solidFill>
                <a:latin typeface="Arial"/>
              </a:rPr>
              <a:t>partitioning members</a:t>
            </a:r>
            <a:endParaRPr b="0" lang="en-US" sz="1600" spc="-1" strike="noStrike">
              <a:solidFill>
                <a:srgbClr val="000000"/>
              </a:solidFill>
              <a:latin typeface="Arial"/>
            </a:endParaRPr>
          </a:p>
          <a:p>
            <a:r>
              <a:rPr b="0" lang="en-US" sz="1600" spc="-1" strike="noStrike">
                <a:solidFill>
                  <a:srgbClr val="000000"/>
                </a:solidFill>
                <a:latin typeface="Arial"/>
              </a:rPr>
              <a:t>- Some members may require intensive </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mentoring or feedback to develop</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their projects &amp; ideas</a:t>
            </a:r>
            <a:endParaRPr b="0" lang="en-US" sz="1600" spc="-1" strike="noStrike">
              <a:solidFill>
                <a:srgbClr val="000000"/>
              </a:solidFill>
              <a:latin typeface="Arial"/>
            </a:endParaRPr>
          </a:p>
          <a:p>
            <a:r>
              <a:rPr b="0" lang="en-US" sz="1600" spc="-1" strike="noStrike">
                <a:solidFill>
                  <a:srgbClr val="000000"/>
                </a:solidFill>
                <a:latin typeface="Arial"/>
              </a:rPr>
              <a:t>- Need additional tiers of leadership</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to scale beyond Dunbar</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600" spc="-1" strike="noStrike">
                <a:solidFill>
                  <a:srgbClr val="000000"/>
                </a:solidFill>
                <a:latin typeface="Arial"/>
              </a:rPr>
              <a:t>constraints</a:t>
            </a:r>
            <a:endParaRPr b="0" lang="en-US" sz="1600" spc="-1" strike="noStrike">
              <a:solidFill>
                <a:srgbClr val="000000"/>
              </a:solidFill>
              <a:latin typeface="Arial"/>
            </a:endParaRPr>
          </a:p>
        </p:txBody>
      </p:sp>
      <p:sp>
        <p:nvSpPr>
          <p:cNvPr id="48" name=""/>
          <p:cNvSpPr txBox="1"/>
          <p:nvPr/>
        </p:nvSpPr>
        <p:spPr>
          <a:xfrm>
            <a:off x="6015600" y="951120"/>
            <a:ext cx="2743200" cy="346320"/>
          </a:xfrm>
          <a:prstGeom prst="rect">
            <a:avLst/>
          </a:prstGeom>
          <a:noFill/>
          <a:ln w="0">
            <a:noFill/>
          </a:ln>
        </p:spPr>
        <p:txBody>
          <a:bodyPr lIns="90000" rIns="90000" tIns="45000" bIns="45000" anchor="t">
            <a:noAutofit/>
          </a:bodyPr>
          <a:p>
            <a:r>
              <a:rPr b="0" lang="en-US" sz="1800" spc="-1" strike="noStrike">
                <a:solidFill>
                  <a:srgbClr val="000000"/>
                </a:solidFill>
                <a:latin typeface="Arial"/>
              </a:rPr>
              <a:t>Initial Suggestions:</a:t>
            </a:r>
            <a:endParaRPr b="0" lang="en-US" sz="1800" spc="-1" strike="noStrike">
              <a:solidFill>
                <a:srgbClr val="000000"/>
              </a:solidFill>
              <a:latin typeface="Arial"/>
            </a:endParaRPr>
          </a:p>
        </p:txBody>
      </p:sp>
      <p:sp>
        <p:nvSpPr>
          <p:cNvPr id="49" name=""/>
          <p:cNvSpPr txBox="1"/>
          <p:nvPr/>
        </p:nvSpPr>
        <p:spPr>
          <a:xfrm>
            <a:off x="6303600" y="1297440"/>
            <a:ext cx="3657600" cy="2347560"/>
          </a:xfrm>
          <a:prstGeom prst="rect">
            <a:avLst/>
          </a:prstGeom>
          <a:noFill/>
          <a:ln w="0">
            <a:noFill/>
          </a:ln>
        </p:spPr>
        <p:txBody>
          <a:bodyPr lIns="90000" rIns="90000" tIns="45000" bIns="45000" anchor="t">
            <a:noAutofit/>
          </a:bodyPr>
          <a:p>
            <a:r>
              <a:rPr b="0" lang="en-US" sz="1600" spc="-1" strike="noStrike">
                <a:solidFill>
                  <a:srgbClr val="000000"/>
                </a:solidFill>
                <a:latin typeface="Arial"/>
              </a:rPr>
              <a:t>- Chatbot to automate profile collection</a:t>
            </a:r>
            <a:endParaRPr b="0" lang="en-US" sz="1600" spc="-1" strike="noStrike">
              <a:solidFill>
                <a:srgbClr val="000000"/>
              </a:solidFill>
              <a:latin typeface="Arial"/>
            </a:endParaRPr>
          </a:p>
          <a:p>
            <a:r>
              <a:rPr b="0" lang="en-US" sz="1600" spc="-1" strike="noStrike">
                <a:solidFill>
                  <a:srgbClr val="000000"/>
                </a:solidFill>
                <a:latin typeface="Arial"/>
              </a:rPr>
              <a:t>	</a:t>
            </a:r>
            <a:r>
              <a:rPr b="0" lang="en-US" sz="1400" spc="-1" strike="noStrike">
                <a:solidFill>
                  <a:srgbClr val="000000"/>
                </a:solidFill>
                <a:latin typeface="Arial"/>
              </a:rPr>
              <a:t>-Does not address scaling chokepoint </a:t>
            </a:r>
            <a:endParaRPr b="0" lang="en-US" sz="1400" spc="-1" strike="noStrike">
              <a:solidFill>
                <a:srgbClr val="000000"/>
              </a:solidFill>
              <a:latin typeface="Arial"/>
            </a:endParaRPr>
          </a:p>
          <a:p>
            <a:r>
              <a:rPr b="0" lang="en-US" sz="1400" spc="-1" strike="noStrike">
                <a:solidFill>
                  <a:srgbClr val="000000"/>
                </a:solidFill>
                <a:latin typeface="Arial"/>
              </a:rPr>
              <a:t>	</a:t>
            </a:r>
            <a:r>
              <a:rPr b="0" lang="en-US" sz="1400" spc="-1" strike="noStrike">
                <a:solidFill>
                  <a:srgbClr val="000000"/>
                </a:solidFill>
                <a:latin typeface="Arial"/>
              </a:rPr>
              <a:t>-Structured data collection works</a:t>
            </a:r>
            <a:endParaRPr b="0" lang="en-US" sz="1400" spc="-1" strike="noStrike">
              <a:solidFill>
                <a:srgbClr val="000000"/>
              </a:solidFill>
              <a:latin typeface="Arial"/>
            </a:endParaRPr>
          </a:p>
          <a:p>
            <a:r>
              <a:rPr b="0" lang="en-US" sz="1400" spc="-1" strike="noStrike">
                <a:solidFill>
                  <a:srgbClr val="000000"/>
                </a:solidFill>
                <a:latin typeface="Arial"/>
              </a:rPr>
              <a:t>	</a:t>
            </a:r>
            <a:r>
              <a:rPr b="0" lang="en-US" sz="1400" spc="-1" strike="noStrike">
                <a:solidFill>
                  <a:srgbClr val="000000"/>
                </a:solidFill>
                <a:latin typeface="Arial"/>
              </a:rPr>
              <a:t>	</a:t>
            </a:r>
            <a:r>
              <a:rPr b="0" lang="en-US" sz="1400" spc="-1" strike="noStrike">
                <a:solidFill>
                  <a:srgbClr val="000000"/>
                </a:solidFill>
                <a:latin typeface="Arial"/>
              </a:rPr>
              <a:t>better as a webform</a:t>
            </a:r>
            <a:endParaRPr b="0" lang="en-US" sz="1400" spc="-1" strike="noStrike">
              <a:solidFill>
                <a:srgbClr val="000000"/>
              </a:solidFill>
              <a:latin typeface="Arial"/>
            </a:endParaRPr>
          </a:p>
          <a:p>
            <a:r>
              <a:rPr b="0" lang="en-US" sz="1600" spc="-1" strike="noStrike">
                <a:solidFill>
                  <a:srgbClr val="000000"/>
                </a:solidFill>
                <a:latin typeface="Arial"/>
              </a:rPr>
              <a:t>- Automated matchmaking/clustering</a:t>
            </a:r>
            <a:endParaRPr b="0" lang="en-US" sz="1600" spc="-1" strike="noStrike">
              <a:solidFill>
                <a:srgbClr val="000000"/>
              </a:solidFill>
              <a:latin typeface="Arial"/>
            </a:endParaRPr>
          </a:p>
          <a:p>
            <a:r>
              <a:rPr b="0" lang="en-US" sz="1400" spc="-1" strike="noStrike">
                <a:solidFill>
                  <a:srgbClr val="000000"/>
                </a:solidFill>
                <a:latin typeface="Arial"/>
              </a:rPr>
              <a:t>	</a:t>
            </a:r>
            <a:r>
              <a:rPr b="0" lang="en-US" sz="1400" spc="-1" strike="noStrike">
                <a:solidFill>
                  <a:srgbClr val="000000"/>
                </a:solidFill>
                <a:latin typeface="Arial"/>
              </a:rPr>
              <a:t>-Best results come from natural</a:t>
            </a:r>
            <a:endParaRPr b="0" lang="en-US" sz="1400" spc="-1" strike="noStrike">
              <a:solidFill>
                <a:srgbClr val="000000"/>
              </a:solidFill>
              <a:latin typeface="Arial"/>
            </a:endParaRPr>
          </a:p>
          <a:p>
            <a:r>
              <a:rPr b="0" lang="en-US" sz="1400" spc="-1" strike="noStrike">
                <a:solidFill>
                  <a:srgbClr val="000000"/>
                </a:solidFill>
                <a:latin typeface="Arial"/>
              </a:rPr>
              <a:t>	</a:t>
            </a:r>
            <a:r>
              <a:rPr b="0" lang="en-US" sz="1400" spc="-1" strike="noStrike">
                <a:solidFill>
                  <a:srgbClr val="000000"/>
                </a:solidFill>
                <a:latin typeface="Arial"/>
              </a:rPr>
              <a:t>	</a:t>
            </a:r>
            <a:r>
              <a:rPr b="0" lang="en-US" sz="1400" spc="-1" strike="noStrike">
                <a:solidFill>
                  <a:srgbClr val="000000"/>
                </a:solidFill>
                <a:latin typeface="Arial"/>
              </a:rPr>
              <a:t>language samples and graph</a:t>
            </a:r>
            <a:endParaRPr b="0" lang="en-US" sz="1400" spc="-1" strike="noStrike">
              <a:solidFill>
                <a:srgbClr val="000000"/>
              </a:solidFill>
              <a:latin typeface="Arial"/>
            </a:endParaRPr>
          </a:p>
          <a:p>
            <a:r>
              <a:rPr b="0" lang="en-US" sz="1400" spc="-1" strike="noStrike">
                <a:solidFill>
                  <a:srgbClr val="000000"/>
                </a:solidFill>
                <a:latin typeface="Arial"/>
              </a:rPr>
              <a:t>	</a:t>
            </a:r>
            <a:r>
              <a:rPr b="0" lang="en-US" sz="1400" spc="-1" strike="noStrike">
                <a:solidFill>
                  <a:srgbClr val="000000"/>
                </a:solidFill>
                <a:latin typeface="Arial"/>
              </a:rPr>
              <a:t>	</a:t>
            </a:r>
            <a:r>
              <a:rPr b="0" lang="en-US" sz="1400" spc="-1" strike="noStrike">
                <a:solidFill>
                  <a:srgbClr val="000000"/>
                </a:solidFill>
                <a:latin typeface="Arial"/>
              </a:rPr>
              <a:t>analysis</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50" name=""/>
          <p:cNvSpPr txBox="1"/>
          <p:nvPr/>
        </p:nvSpPr>
        <p:spPr>
          <a:xfrm>
            <a:off x="457200" y="339480"/>
            <a:ext cx="27432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Proposed Solution:</a:t>
            </a:r>
            <a:endParaRPr b="0" lang="en-US" sz="1800" spc="-1" strike="noStrike" u="sng">
              <a:solidFill>
                <a:srgbClr val="000000"/>
              </a:solidFill>
              <a:uFillTx/>
              <a:latin typeface="Arial"/>
            </a:endParaRPr>
          </a:p>
        </p:txBody>
      </p:sp>
      <p:pic>
        <p:nvPicPr>
          <p:cNvPr id="51" name="" descr=""/>
          <p:cNvPicPr/>
          <p:nvPr/>
        </p:nvPicPr>
        <p:blipFill>
          <a:blip r:embed="rId1">
            <a:alphaModFix amt="30000"/>
          </a:blip>
          <a:stretch/>
        </p:blipFill>
        <p:spPr>
          <a:xfrm>
            <a:off x="1143000" y="880200"/>
            <a:ext cx="7809480" cy="43776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52" name=""/>
          <p:cNvSpPr txBox="1"/>
          <p:nvPr/>
        </p:nvSpPr>
        <p:spPr>
          <a:xfrm>
            <a:off x="457200" y="33948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Enhanced Profile Interface</a:t>
            </a:r>
            <a:endParaRPr b="0" lang="en-US" sz="1800" spc="-1" strike="noStrike" u="sng">
              <a:solidFill>
                <a:srgbClr val="000000"/>
              </a:solidFill>
              <a:uFillTx/>
              <a:latin typeface="Arial"/>
            </a:endParaRPr>
          </a:p>
        </p:txBody>
      </p:sp>
      <p:sp>
        <p:nvSpPr>
          <p:cNvPr id="53" name=""/>
          <p:cNvSpPr txBox="1"/>
          <p:nvPr/>
        </p:nvSpPr>
        <p:spPr>
          <a:xfrm>
            <a:off x="685800" y="746280"/>
            <a:ext cx="5715000" cy="2272320"/>
          </a:xfrm>
          <a:prstGeom prst="rect">
            <a:avLst/>
          </a:prstGeom>
          <a:noFill/>
          <a:ln w="0">
            <a:noFill/>
          </a:ln>
        </p:spPr>
        <p:txBody>
          <a:bodyPr lIns="90000" rIns="90000" tIns="45000" bIns="45000" anchor="t">
            <a:noAutofit/>
          </a:bodyPr>
          <a:p>
            <a:r>
              <a:rPr b="0" lang="en-US" sz="1400" spc="-1" strike="noStrike">
                <a:solidFill>
                  <a:srgbClr val="000000"/>
                </a:solidFill>
                <a:latin typeface="Arial"/>
              </a:rPr>
              <a:t>In order to reduce administrative overhead and allow Exit members to more easily keep their data up to date, the Membership Application currently used to collect structured data about new members will be enhanced with new fields and options and connected to a new Exit Membership Database.</a:t>
            </a:r>
            <a:endParaRPr b="0" lang="en-US" sz="1400" spc="-1" strike="noStrike">
              <a:solidFill>
                <a:srgbClr val="000000"/>
              </a:solidFill>
              <a:latin typeface="Arial"/>
            </a:endParaRPr>
          </a:p>
          <a:p>
            <a:endParaRPr b="0" lang="en-US" sz="1400" spc="-1" strike="noStrike">
              <a:solidFill>
                <a:srgbClr val="000000"/>
              </a:solidFill>
              <a:latin typeface="Arial"/>
            </a:endParaRPr>
          </a:p>
          <a:p>
            <a:r>
              <a:rPr b="0" lang="en-US" sz="1400" spc="-1" strike="noStrike">
                <a:solidFill>
                  <a:srgbClr val="000000"/>
                </a:solidFill>
                <a:latin typeface="Arial"/>
              </a:rPr>
              <a:t>This webform will remain accessible through the website for signed-in members to view and edit their previous entries.</a:t>
            </a:r>
            <a:endParaRPr b="0" lang="en-US" sz="1400" spc="-1" strike="noStrike">
              <a:solidFill>
                <a:srgbClr val="000000"/>
              </a:solidFill>
              <a:latin typeface="Arial"/>
            </a:endParaRPr>
          </a:p>
          <a:p>
            <a:endParaRPr b="0" lang="en-US" sz="1400" spc="-1" strike="noStrike">
              <a:solidFill>
                <a:srgbClr val="000000"/>
              </a:solidFill>
              <a:latin typeface="Arial"/>
            </a:endParaRPr>
          </a:p>
          <a:p>
            <a:r>
              <a:rPr b="0" lang="en-US" sz="1400" spc="-1" strike="noStrike">
                <a:solidFill>
                  <a:srgbClr val="000000"/>
                </a:solidFill>
                <a:latin typeface="Arial"/>
              </a:rPr>
              <a:t>In the future, a simple non-AI bot will be deployed to RocketChat to allow members to maintain their profile data from within that app.</a:t>
            </a:r>
            <a:endParaRPr b="0" lang="en-US" sz="1400" spc="-1" strike="noStrike">
              <a:solidFill>
                <a:srgbClr val="000000"/>
              </a:solidFill>
              <a:latin typeface="Arial"/>
            </a:endParaRPr>
          </a:p>
        </p:txBody>
      </p:sp>
      <p:sp>
        <p:nvSpPr>
          <p:cNvPr id="54" name=""/>
          <p:cNvSpPr txBox="1"/>
          <p:nvPr/>
        </p:nvSpPr>
        <p:spPr>
          <a:xfrm>
            <a:off x="6544800" y="294840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Leadership Profile Interface</a:t>
            </a:r>
            <a:endParaRPr b="0" lang="en-US" sz="1800" spc="-1" strike="noStrike" u="sng">
              <a:solidFill>
                <a:srgbClr val="000000"/>
              </a:solidFill>
              <a:uFillTx/>
              <a:latin typeface="Arial"/>
            </a:endParaRPr>
          </a:p>
        </p:txBody>
      </p:sp>
      <p:sp>
        <p:nvSpPr>
          <p:cNvPr id="55" name=""/>
          <p:cNvSpPr txBox="1"/>
          <p:nvPr/>
        </p:nvSpPr>
        <p:spPr>
          <a:xfrm>
            <a:off x="3429000" y="3310200"/>
            <a:ext cx="5715000" cy="2073960"/>
          </a:xfrm>
          <a:prstGeom prst="rect">
            <a:avLst/>
          </a:prstGeom>
          <a:noFill/>
          <a:ln w="0">
            <a:noFill/>
          </a:ln>
        </p:spPr>
        <p:txBody>
          <a:bodyPr lIns="90000" rIns="90000" tIns="45000" bIns="45000" anchor="t">
            <a:noAutofit/>
          </a:bodyPr>
          <a:p>
            <a:r>
              <a:rPr b="0" lang="en-US" sz="1400" spc="-1" strike="noStrike">
                <a:solidFill>
                  <a:srgbClr val="000000"/>
                </a:solidFill>
                <a:latin typeface="Arial"/>
              </a:rPr>
              <a:t>An extended version of the profile interface will be accessible to Exit senior leadership which will allow the retrieval of a member’s profile by name or ID search and will expose additional annotation and scheduled reminder fields which the leader can use to store additional notes and observations as well as to expand on user-provided fields like skills and interests during screening and check-in interviews.</a:t>
            </a:r>
            <a:endParaRPr b="0" lang="en-US" sz="1400" spc="-1" strike="noStrike">
              <a:solidFill>
                <a:srgbClr val="000000"/>
              </a:solidFill>
              <a:latin typeface="Arial"/>
            </a:endParaRPr>
          </a:p>
          <a:p>
            <a:endParaRPr b="0" lang="en-US" sz="1400" spc="-1" strike="noStrike">
              <a:solidFill>
                <a:srgbClr val="000000"/>
              </a:solidFill>
              <a:latin typeface="Arial"/>
            </a:endParaRPr>
          </a:p>
          <a:p>
            <a:r>
              <a:rPr b="0" lang="en-US" sz="1400" spc="-1" strike="noStrike">
                <a:solidFill>
                  <a:srgbClr val="000000"/>
                </a:solidFill>
                <a:latin typeface="Arial"/>
              </a:rPr>
              <a:t>The Leadership interface will persist changes to a private database instance accessible only to the leader and his private instances of our search and analytic tools.</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56" name=""/>
          <p:cNvSpPr txBox="1"/>
          <p:nvPr/>
        </p:nvSpPr>
        <p:spPr>
          <a:xfrm>
            <a:off x="457200" y="33948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Calliope</a:t>
            </a:r>
            <a:endParaRPr b="0" lang="en-US" sz="1800" spc="-1" strike="noStrike" u="sng">
              <a:solidFill>
                <a:srgbClr val="000000"/>
              </a:solidFill>
              <a:uFillTx/>
              <a:latin typeface="Arial"/>
            </a:endParaRPr>
          </a:p>
        </p:txBody>
      </p:sp>
      <p:sp>
        <p:nvSpPr>
          <p:cNvPr id="57" name=""/>
          <p:cNvSpPr txBox="1"/>
          <p:nvPr/>
        </p:nvSpPr>
        <p:spPr>
          <a:xfrm>
            <a:off x="685800" y="854280"/>
            <a:ext cx="5715000" cy="1875240"/>
          </a:xfrm>
          <a:prstGeom prst="rect">
            <a:avLst/>
          </a:prstGeom>
          <a:noFill/>
          <a:ln w="0">
            <a:noFill/>
          </a:ln>
        </p:spPr>
        <p:txBody>
          <a:bodyPr lIns="90000" rIns="90000" tIns="45000" bIns="45000" anchor="t">
            <a:noAutofit/>
          </a:bodyPr>
          <a:p>
            <a:r>
              <a:rPr b="0" lang="en-US" sz="1400" spc="-1" strike="noStrike">
                <a:solidFill>
                  <a:srgbClr val="000000"/>
                </a:solidFill>
                <a:latin typeface="Arial"/>
              </a:rPr>
              <a:t>Calliope, the muse of epic poetry, is our name for the chatbot assistant we intend to train based on the prototype found in /exitbot_2 in our project repository.</a:t>
            </a:r>
            <a:br>
              <a:rPr sz="1400"/>
            </a:br>
            <a:br>
              <a:rPr sz="1400"/>
            </a:br>
            <a:r>
              <a:rPr b="0" lang="en-US" sz="1400" spc="-1" strike="noStrike">
                <a:solidFill>
                  <a:srgbClr val="000000"/>
                </a:solidFill>
                <a:latin typeface="Arial"/>
              </a:rPr>
              <a:t>Instead of being simply a helpful assistant, Calliope is configured and trained to be a collaborator and conversation partner. Her goal is to prod Exit members to explore their ideas and think through problems as they arise.</a:t>
            </a:r>
            <a:endParaRPr b="0" lang="en-US" sz="1400" spc="-1" strike="noStrike">
              <a:solidFill>
                <a:srgbClr val="000000"/>
              </a:solidFill>
              <a:latin typeface="Arial"/>
            </a:endParaRPr>
          </a:p>
        </p:txBody>
      </p:sp>
      <p:pic>
        <p:nvPicPr>
          <p:cNvPr id="58" name="" descr=""/>
          <p:cNvPicPr/>
          <p:nvPr/>
        </p:nvPicPr>
        <p:blipFill>
          <a:blip r:embed="rId1">
            <a:alphaModFix amt="30000"/>
          </a:blip>
          <a:stretch/>
        </p:blipFill>
        <p:spPr>
          <a:xfrm>
            <a:off x="5715000" y="1302840"/>
            <a:ext cx="4378680" cy="4378680"/>
          </a:xfrm>
          <a:prstGeom prst="rect">
            <a:avLst/>
          </a:prstGeom>
          <a:ln w="0">
            <a:noFill/>
          </a:ln>
        </p:spPr>
      </p:pic>
      <p:sp>
        <p:nvSpPr>
          <p:cNvPr id="59" name=""/>
          <p:cNvSpPr txBox="1"/>
          <p:nvPr/>
        </p:nvSpPr>
        <p:spPr>
          <a:xfrm>
            <a:off x="685800" y="2586600"/>
            <a:ext cx="4800600" cy="2743200"/>
          </a:xfrm>
          <a:prstGeom prst="rect">
            <a:avLst/>
          </a:prstGeom>
          <a:noFill/>
          <a:ln w="0">
            <a:noFill/>
          </a:ln>
        </p:spPr>
        <p:txBody>
          <a:bodyPr lIns="90000" rIns="90000" tIns="45000" bIns="45000" anchor="t">
            <a:noAutofit/>
          </a:bodyPr>
          <a:p>
            <a:r>
              <a:rPr b="0" lang="en-US" sz="1400" spc="-1" strike="noStrike">
                <a:solidFill>
                  <a:srgbClr val="000000"/>
                </a:solidFill>
                <a:latin typeface="Arial"/>
              </a:rPr>
              <a:t>Exit members can also use Calliope as they might use ChatGPT or similar commercial chatbot assistants without their queries and chatlogs being visible to potentially untrustworthy companies.</a:t>
            </a:r>
            <a:br>
              <a:rPr sz="1400"/>
            </a:br>
            <a:br>
              <a:rPr sz="1400"/>
            </a:br>
            <a:r>
              <a:rPr b="0" lang="en-US" sz="1400" spc="-1" strike="noStrike">
                <a:solidFill>
                  <a:srgbClr val="000000"/>
                </a:solidFill>
                <a:latin typeface="Arial"/>
              </a:rPr>
              <a:t>In the course of her conversations with members, Calliope builds a text corpus of each member’s conversations which can then be used to identify skills, interests, affinities, and personality profiles of those members.</a:t>
            </a:r>
            <a:br>
              <a:rPr sz="1400"/>
            </a:br>
            <a:br>
              <a:rPr sz="1400"/>
            </a:br>
            <a:r>
              <a:rPr b="0" lang="en-US" sz="1400" spc="-1" strike="noStrike">
                <a:solidFill>
                  <a:srgbClr val="000000"/>
                </a:solidFill>
                <a:latin typeface="Arial"/>
              </a:rPr>
              <a:t>This data along with that collected by Chat Scraper are then available to ClusterMap and Pythia to answer questions about the Exit member base.</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60" name=""/>
          <p:cNvSpPr txBox="1"/>
          <p:nvPr/>
        </p:nvSpPr>
        <p:spPr>
          <a:xfrm>
            <a:off x="457200" y="33948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Chat Scraper</a:t>
            </a:r>
            <a:endParaRPr b="0" lang="en-US" sz="1800" spc="-1" strike="noStrike" u="sng">
              <a:solidFill>
                <a:srgbClr val="000000"/>
              </a:solidFill>
              <a:uFillTx/>
              <a:latin typeface="Arial"/>
            </a:endParaRPr>
          </a:p>
        </p:txBody>
      </p:sp>
      <p:sp>
        <p:nvSpPr>
          <p:cNvPr id="61" name=""/>
          <p:cNvSpPr txBox="1"/>
          <p:nvPr/>
        </p:nvSpPr>
        <p:spPr>
          <a:xfrm>
            <a:off x="613800" y="829800"/>
            <a:ext cx="4572000" cy="1600200"/>
          </a:xfrm>
          <a:prstGeom prst="rect">
            <a:avLst/>
          </a:prstGeom>
          <a:noFill/>
          <a:ln w="0">
            <a:noFill/>
          </a:ln>
        </p:spPr>
        <p:txBody>
          <a:bodyPr lIns="90000" rIns="90000" tIns="45000" bIns="45000" anchor="t">
            <a:noAutofit/>
          </a:bodyPr>
          <a:p>
            <a:r>
              <a:rPr b="0" lang="en-US" sz="1400" spc="-1" strike="noStrike">
                <a:solidFill>
                  <a:srgbClr val="000000"/>
                </a:solidFill>
                <a:latin typeface="Arial"/>
              </a:rPr>
              <a:t>A second graph-based model will be built using conversations scraped from the Exit group chats. </a:t>
            </a:r>
            <a:br>
              <a:rPr sz="1400"/>
            </a:br>
            <a:br>
              <a:rPr sz="1400"/>
            </a:br>
            <a:r>
              <a:rPr b="0" lang="en-US" sz="1400" spc="-1" strike="noStrike">
                <a:solidFill>
                  <a:srgbClr val="000000"/>
                </a:solidFill>
                <a:latin typeface="Arial"/>
              </a:rPr>
              <a:t>This model will be aware of member profiles and will attempt to capture relationships and affinities which are apparent through online interactions.</a:t>
            </a:r>
            <a:endParaRPr b="0" lang="en-US" sz="1400" spc="-1" strike="noStrike">
              <a:solidFill>
                <a:srgbClr val="000000"/>
              </a:solidFill>
              <a:latin typeface="Arial"/>
            </a:endParaRPr>
          </a:p>
        </p:txBody>
      </p:sp>
      <p:pic>
        <p:nvPicPr>
          <p:cNvPr id="62" name="" descr=""/>
          <p:cNvPicPr/>
          <p:nvPr/>
        </p:nvPicPr>
        <p:blipFill>
          <a:blip r:embed="rId1">
            <a:alphaModFix amt="30000"/>
          </a:blip>
          <a:stretch/>
        </p:blipFill>
        <p:spPr>
          <a:xfrm>
            <a:off x="2520" y="2195280"/>
            <a:ext cx="4340880" cy="3471120"/>
          </a:xfrm>
          <a:prstGeom prst="rect">
            <a:avLst/>
          </a:prstGeom>
          <a:ln w="0">
            <a:noFill/>
          </a:ln>
        </p:spPr>
      </p:pic>
      <p:pic>
        <p:nvPicPr>
          <p:cNvPr id="63" name="" descr=""/>
          <p:cNvPicPr/>
          <p:nvPr/>
        </p:nvPicPr>
        <p:blipFill>
          <a:blip r:embed="rId2">
            <a:alphaModFix amt="30000"/>
          </a:blip>
          <a:stretch/>
        </p:blipFill>
        <p:spPr>
          <a:xfrm>
            <a:off x="5257800" y="0"/>
            <a:ext cx="4818960" cy="3406680"/>
          </a:xfrm>
          <a:prstGeom prst="rect">
            <a:avLst/>
          </a:prstGeom>
          <a:ln w="0">
            <a:noFill/>
          </a:ln>
        </p:spPr>
      </p:pic>
      <p:sp>
        <p:nvSpPr>
          <p:cNvPr id="64" name=""/>
          <p:cNvSpPr txBox="1"/>
          <p:nvPr/>
        </p:nvSpPr>
        <p:spPr>
          <a:xfrm>
            <a:off x="4343400" y="3141000"/>
            <a:ext cx="5715000" cy="2470680"/>
          </a:xfrm>
          <a:prstGeom prst="rect">
            <a:avLst/>
          </a:prstGeom>
          <a:noFill/>
          <a:ln w="0">
            <a:noFill/>
          </a:ln>
        </p:spPr>
        <p:txBody>
          <a:bodyPr lIns="90000" rIns="90000" tIns="45000" bIns="45000" anchor="t">
            <a:noAutofit/>
          </a:bodyPr>
          <a:p>
            <a:r>
              <a:rPr b="0" lang="en-US" sz="1400" spc="-1" strike="noStrike">
                <a:solidFill>
                  <a:srgbClr val="000000"/>
                </a:solidFill>
                <a:latin typeface="Arial"/>
              </a:rPr>
              <a:t>The Chat Scraper model will identify recurring patterns of interactions between members as well as the content of their discussions and will use this information to identify:</a:t>
            </a:r>
            <a:br>
              <a:rPr sz="1200"/>
            </a:br>
            <a:endParaRPr b="0" lang="en-US" sz="14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Friendship vs mentorship vs pragmatic collaboration</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Likely topics of interest for a given group</a:t>
            </a:r>
            <a:br>
              <a:rPr sz="1200"/>
            </a:br>
            <a:r>
              <a:rPr b="0" lang="en-US" sz="1200" spc="-1" strike="noStrike">
                <a:solidFill>
                  <a:srgbClr val="000000"/>
                </a:solidFill>
                <a:latin typeface="Arial"/>
              </a:rPr>
              <a:t>	</a:t>
            </a:r>
            <a:r>
              <a:rPr b="0" lang="en-US" sz="1200" spc="-1" strike="noStrike">
                <a:solidFill>
                  <a:srgbClr val="000000"/>
                </a:solidFill>
                <a:latin typeface="Arial"/>
              </a:rPr>
              <a:t>- Members likely to have an affinity for one another</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Latent networks within the Exit member base</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Opportunities to connect such networks with one</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a:t>
            </a:r>
            <a:r>
              <a:rPr b="0" lang="en-US" sz="1200" spc="-1" strike="noStrike">
                <a:solidFill>
                  <a:srgbClr val="000000"/>
                </a:solidFill>
                <a:latin typeface="Arial"/>
              </a:rPr>
              <a:t>another through key members</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Abstracted social “templates” to guide future</a:t>
            </a:r>
            <a:endParaRPr b="0" lang="en-US" sz="1200" spc="-1" strike="noStrike">
              <a:solidFill>
                <a:srgbClr val="000000"/>
              </a:solidFill>
              <a:latin typeface="Arial"/>
            </a:endParaRPr>
          </a:p>
          <a:p>
            <a:r>
              <a:rPr b="0" lang="en-US" sz="1200" spc="-1" strike="noStrike">
                <a:solidFill>
                  <a:srgbClr val="000000"/>
                </a:solidFill>
                <a:latin typeface="Arial"/>
              </a:rPr>
              <a:t>	</a:t>
            </a:r>
            <a:r>
              <a:rPr b="0" lang="en-US" sz="1200" spc="-1" strike="noStrike">
                <a:solidFill>
                  <a:srgbClr val="000000"/>
                </a:solidFill>
                <a:latin typeface="Arial"/>
              </a:rPr>
              <a:t>	</a:t>
            </a:r>
            <a:r>
              <a:rPr b="0" lang="en-US" sz="1200" spc="-1" strike="noStrike">
                <a:solidFill>
                  <a:srgbClr val="000000"/>
                </a:solidFill>
                <a:latin typeface="Arial"/>
              </a:rPr>
              <a:t>recruiting, organizing, and programming</a:t>
            </a:r>
            <a:endParaRPr b="0" lang="en-US"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65" name=""/>
          <p:cNvSpPr txBox="1"/>
          <p:nvPr/>
        </p:nvSpPr>
        <p:spPr>
          <a:xfrm>
            <a:off x="457200" y="33948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Clustermap</a:t>
            </a:r>
            <a:endParaRPr b="0" lang="en-US" sz="1800" spc="-1" strike="noStrike" u="sng">
              <a:solidFill>
                <a:srgbClr val="000000"/>
              </a:solidFill>
              <a:uFillTx/>
              <a:latin typeface="Arial"/>
            </a:endParaRPr>
          </a:p>
        </p:txBody>
      </p:sp>
      <p:sp>
        <p:nvSpPr>
          <p:cNvPr id="66" name=""/>
          <p:cNvSpPr txBox="1"/>
          <p:nvPr/>
        </p:nvSpPr>
        <p:spPr>
          <a:xfrm>
            <a:off x="3321000" y="465840"/>
            <a:ext cx="5715000" cy="685440"/>
          </a:xfrm>
          <a:prstGeom prst="rect">
            <a:avLst/>
          </a:prstGeom>
          <a:noFill/>
          <a:ln w="0">
            <a:noFill/>
          </a:ln>
        </p:spPr>
        <p:txBody>
          <a:bodyPr lIns="90000" rIns="90000" tIns="45000" bIns="45000" anchor="t">
            <a:noAutofit/>
          </a:bodyPr>
          <a:p>
            <a:r>
              <a:rPr b="0" lang="en-US" sz="1400" spc="-1" strike="noStrike">
                <a:solidFill>
                  <a:srgbClr val="000000"/>
                </a:solidFill>
                <a:latin typeface="Arial"/>
              </a:rPr>
              <a:t>As we have demonstrated in this proof-of-concept project, valuable insights can be derived from the t-SNE clustering of text corpuses and text+structured data datasets.</a:t>
            </a:r>
            <a:endParaRPr b="0" lang="en-US" sz="1400" spc="-1" strike="noStrike">
              <a:solidFill>
                <a:srgbClr val="000000"/>
              </a:solidFill>
              <a:latin typeface="Arial"/>
            </a:endParaRPr>
          </a:p>
        </p:txBody>
      </p:sp>
      <p:pic>
        <p:nvPicPr>
          <p:cNvPr id="67" name="" descr=""/>
          <p:cNvPicPr/>
          <p:nvPr/>
        </p:nvPicPr>
        <p:blipFill>
          <a:blip r:embed="rId1">
            <a:alphaModFix amt="30000"/>
          </a:blip>
          <a:stretch/>
        </p:blipFill>
        <p:spPr>
          <a:xfrm>
            <a:off x="0" y="595800"/>
            <a:ext cx="3263760" cy="2697480"/>
          </a:xfrm>
          <a:prstGeom prst="rect">
            <a:avLst/>
          </a:prstGeom>
          <a:ln w="0">
            <a:noFill/>
          </a:ln>
        </p:spPr>
      </p:pic>
      <p:pic>
        <p:nvPicPr>
          <p:cNvPr id="68" name="" descr=""/>
          <p:cNvPicPr/>
          <p:nvPr/>
        </p:nvPicPr>
        <p:blipFill>
          <a:blip r:embed="rId2">
            <a:alphaModFix amt="30000"/>
          </a:blip>
          <a:stretch/>
        </p:blipFill>
        <p:spPr>
          <a:xfrm>
            <a:off x="2743200" y="1118880"/>
            <a:ext cx="3595680" cy="2971800"/>
          </a:xfrm>
          <a:prstGeom prst="rect">
            <a:avLst/>
          </a:prstGeom>
          <a:ln w="0">
            <a:noFill/>
          </a:ln>
        </p:spPr>
      </p:pic>
      <p:pic>
        <p:nvPicPr>
          <p:cNvPr id="69" name="" descr=""/>
          <p:cNvPicPr/>
          <p:nvPr/>
        </p:nvPicPr>
        <p:blipFill>
          <a:blip r:embed="rId3">
            <a:alphaModFix amt="30000"/>
          </a:blip>
          <a:stretch/>
        </p:blipFill>
        <p:spPr>
          <a:xfrm>
            <a:off x="5890320" y="1612800"/>
            <a:ext cx="4168080" cy="3444480"/>
          </a:xfrm>
          <a:prstGeom prst="rect">
            <a:avLst/>
          </a:prstGeom>
          <a:ln w="0">
            <a:noFill/>
          </a:ln>
        </p:spPr>
      </p:pic>
      <p:sp>
        <p:nvSpPr>
          <p:cNvPr id="70" name=""/>
          <p:cNvSpPr txBox="1"/>
          <p:nvPr/>
        </p:nvSpPr>
        <p:spPr>
          <a:xfrm>
            <a:off x="228600" y="4091400"/>
            <a:ext cx="5715000" cy="1478520"/>
          </a:xfrm>
          <a:prstGeom prst="rect">
            <a:avLst/>
          </a:prstGeom>
          <a:noFill/>
          <a:ln w="0">
            <a:noFill/>
          </a:ln>
        </p:spPr>
        <p:txBody>
          <a:bodyPr lIns="90000" rIns="90000" tIns="45000" bIns="45000" anchor="t">
            <a:noAutofit/>
          </a:bodyPr>
          <a:p>
            <a:r>
              <a:rPr b="0" lang="en-US" sz="1400" spc="-1" strike="noStrike">
                <a:solidFill>
                  <a:srgbClr val="000000"/>
                </a:solidFill>
                <a:latin typeface="Arial"/>
              </a:rPr>
              <a:t>In our proposed solution, Exit leadership would be able to access a GUI-based tool for querying a multidimentional model of Exit members including their structured profile, Calliope corpus, and chat corpus+chat graph.</a:t>
            </a:r>
            <a:endParaRPr b="0" lang="en-US" sz="1400" spc="-1" strike="noStrike">
              <a:solidFill>
                <a:srgbClr val="000000"/>
              </a:solidFill>
              <a:latin typeface="Arial"/>
            </a:endParaRPr>
          </a:p>
          <a:p>
            <a:br>
              <a:rPr sz="1400"/>
            </a:br>
            <a:r>
              <a:rPr b="0" lang="en-US" sz="1400" spc="-1" strike="noStrike">
                <a:solidFill>
                  <a:srgbClr val="000000"/>
                </a:solidFill>
                <a:latin typeface="Arial"/>
              </a:rPr>
              <a:t>This tool can be used to cluster members along any dimension or through an arbitrary text prompt.</a:t>
            </a:r>
            <a:endParaRPr b="0" lang="en-US"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sp>
        <p:nvSpPr>
          <p:cNvPr id="71" name=""/>
          <p:cNvSpPr txBox="1"/>
          <p:nvPr/>
        </p:nvSpPr>
        <p:spPr>
          <a:xfrm>
            <a:off x="457200" y="339480"/>
            <a:ext cx="2971800" cy="346320"/>
          </a:xfrm>
          <a:prstGeom prst="rect">
            <a:avLst/>
          </a:prstGeom>
          <a:noFill/>
          <a:ln w="0">
            <a:noFill/>
          </a:ln>
        </p:spPr>
        <p:txBody>
          <a:bodyPr lIns="90000" rIns="90000" tIns="45000" bIns="45000" anchor="t">
            <a:noAutofit/>
          </a:bodyPr>
          <a:p>
            <a:r>
              <a:rPr b="0" lang="en-US" sz="1800" spc="-1" strike="noStrike" u="sng">
                <a:solidFill>
                  <a:srgbClr val="000000"/>
                </a:solidFill>
                <a:uFillTx/>
                <a:latin typeface="Arial"/>
              </a:rPr>
              <a:t>Pythia</a:t>
            </a:r>
            <a:endParaRPr b="0" lang="en-US" sz="1800" spc="-1" strike="noStrike" u="sng">
              <a:solidFill>
                <a:srgbClr val="000000"/>
              </a:solidFill>
              <a:uFillTx/>
              <a:latin typeface="Arial"/>
            </a:endParaRPr>
          </a:p>
        </p:txBody>
      </p:sp>
      <p:sp>
        <p:nvSpPr>
          <p:cNvPr id="72" name=""/>
          <p:cNvSpPr txBox="1"/>
          <p:nvPr/>
        </p:nvSpPr>
        <p:spPr>
          <a:xfrm>
            <a:off x="4343400" y="444600"/>
            <a:ext cx="5715000" cy="4572000"/>
          </a:xfrm>
          <a:prstGeom prst="rect">
            <a:avLst/>
          </a:prstGeom>
          <a:noFill/>
          <a:ln w="0">
            <a:noFill/>
          </a:ln>
        </p:spPr>
        <p:txBody>
          <a:bodyPr lIns="90000" rIns="90000" tIns="45000" bIns="45000" anchor="t">
            <a:noAutofit/>
          </a:bodyPr>
          <a:p>
            <a:r>
              <a:rPr b="0" lang="en-US" sz="1400" spc="-1" strike="noStrike">
                <a:solidFill>
                  <a:srgbClr val="000000"/>
                </a:solidFill>
                <a:latin typeface="Arial"/>
              </a:rPr>
              <a:t>Pythia is a Retrieval Augmented Generation (RAG) LLM which will serve as the main search interface to the combined Exit member data environment.</a:t>
            </a:r>
            <a:br>
              <a:rPr sz="1400"/>
            </a:br>
            <a:br>
              <a:rPr sz="1400"/>
            </a:br>
            <a:r>
              <a:rPr b="0" lang="en-US" sz="1400" spc="-1" strike="noStrike">
                <a:solidFill>
                  <a:srgbClr val="000000"/>
                </a:solidFill>
                <a:latin typeface="Arial"/>
              </a:rPr>
              <a:t>Unlike familiar general-purpose chatbots, a RAG generates answers by referencing one or more bodies of authoritative data. As a consequence, RAG responses are far more likely to be topical and accurate and RAGs are less prone to hallucination then general-purpose LLM assistants.</a:t>
            </a:r>
            <a:br>
              <a:rPr sz="1400"/>
            </a:br>
            <a:br>
              <a:rPr sz="1400"/>
            </a:br>
            <a:r>
              <a:rPr b="0" lang="en-US" sz="1400" spc="-1" strike="noStrike">
                <a:solidFill>
                  <a:srgbClr val="000000"/>
                </a:solidFill>
                <a:latin typeface="Arial"/>
              </a:rPr>
              <a:t>Members will be able to access an instance of Pythia which is aware of other members’ public profile data and the Chat Scraper model (since members have access to the Exit RocketChat instance, this will not expose them to private information which would not have been visible to them otherwise).</a:t>
            </a:r>
            <a:br>
              <a:rPr sz="1400"/>
            </a:br>
            <a:br>
              <a:rPr sz="1400"/>
            </a:br>
            <a:r>
              <a:rPr b="0" lang="en-US" sz="1400" spc="-1" strike="noStrike">
                <a:solidFill>
                  <a:srgbClr val="000000"/>
                </a:solidFill>
                <a:latin typeface="Arial"/>
              </a:rPr>
              <a:t>Exit leadership will have access to an instance of Pythia which has access to the full set of Exit member data. </a:t>
            </a:r>
            <a:endParaRPr b="0" lang="en-US" sz="1400" spc="-1" strike="noStrike">
              <a:solidFill>
                <a:srgbClr val="000000"/>
              </a:solidFill>
              <a:latin typeface="Arial"/>
            </a:endParaRPr>
          </a:p>
        </p:txBody>
      </p:sp>
      <p:pic>
        <p:nvPicPr>
          <p:cNvPr id="73" name="" descr=""/>
          <p:cNvPicPr/>
          <p:nvPr/>
        </p:nvPicPr>
        <p:blipFill>
          <a:blip r:embed="rId1">
            <a:alphaModFix amt="30000"/>
          </a:blip>
          <a:stretch/>
        </p:blipFill>
        <p:spPr>
          <a:xfrm>
            <a:off x="28080" y="950400"/>
            <a:ext cx="4803480" cy="445644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96bae0"/>
            </a:gs>
            <a:gs pos="100000">
              <a:srgbClr val="ffffff"/>
            </a:gs>
          </a:gsLst>
          <a:lin ang="5400000"/>
        </a:gradFill>
      </p:bgPr>
    </p:bg>
    <p:spTree>
      <p:nvGrpSpPr>
        <p:cNvPr id="1" name=""/>
        <p:cNvGrpSpPr/>
        <p:nvPr/>
      </p:nvGrpSpPr>
      <p:grpSpPr>
        <a:xfrm>
          <a:off x="0" y="0"/>
          <a:ext cx="0" cy="0"/>
          <a:chOff x="0" y="0"/>
          <a:chExt cx="0" cy="0"/>
        </a:xfrm>
      </p:grpSpPr>
      <p:pic>
        <p:nvPicPr>
          <p:cNvPr id="74" name="" descr=""/>
          <p:cNvPicPr/>
          <p:nvPr/>
        </p:nvPicPr>
        <p:blipFill>
          <a:blip r:embed="rId1">
            <a:alphaModFix amt="30000"/>
          </a:blip>
          <a:stretch/>
        </p:blipFill>
        <p:spPr>
          <a:xfrm>
            <a:off x="0" y="0"/>
            <a:ext cx="10076760" cy="5669280"/>
          </a:xfrm>
          <a:prstGeom prst="rect">
            <a:avLst/>
          </a:prstGeom>
          <a:ln w="0">
            <a:noFill/>
          </a:ln>
        </p:spPr>
      </p:pic>
      <p:sp>
        <p:nvSpPr>
          <p:cNvPr id="75" name=""/>
          <p:cNvSpPr txBox="1"/>
          <p:nvPr/>
        </p:nvSpPr>
        <p:spPr>
          <a:xfrm>
            <a:off x="544320" y="2580840"/>
            <a:ext cx="9068760" cy="595440"/>
          </a:xfrm>
          <a:prstGeom prst="rect">
            <a:avLst/>
          </a:prstGeom>
          <a:noFill/>
          <a:ln w="0">
            <a:noFill/>
          </a:ln>
        </p:spPr>
        <p:txBody>
          <a:bodyPr lIns="0" rIns="0" tIns="0" bIns="0" anchor="ctr">
            <a:noAutofit/>
          </a:bodyPr>
          <a:p>
            <a:pPr algn="ctr"/>
            <a:r>
              <a:rPr b="0" lang="en-US" sz="2600" spc="-1" strike="noStrike">
                <a:solidFill>
                  <a:srgbClr val="000000"/>
                </a:solidFill>
                <a:latin typeface="Arial"/>
              </a:rPr>
              <a:t>progress so far</a:t>
            </a:r>
            <a:endParaRPr b="0" lang="en-US" sz="2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10156</TotalTime>
  <Application>LibreOffice/7.5.3.2$Windows_X86_64 LibreOffice_project/9f56dff12ba03b9acd7730a5a481eea045e468f3</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2023-11-27T10:01:28Z</dcterms:created>
  <dc:creator/>
  <dc:description/>
  <dc:language>en-US</dc:language>
  <cp:lastModifiedBy/>
  <dcterms:modified xsi:type="dcterms:W3CDTF">2023-12-04T11:18:06Z</dcterms:modified>
  <cp:revision>8</cp:revision>
  <dc:subject/>
  <dc:title/>
</cp:coreProperties>
</file>